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6" r:id="rId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31"/>
    <p:restoredTop sz="94200"/>
  </p:normalViewPr>
  <p:slideViewPr>
    <p:cSldViewPr snapToGrid="0" snapToObjects="1">
      <p:cViewPr varScale="1">
        <p:scale>
          <a:sx n="68" d="100"/>
          <a:sy n="68" d="100"/>
        </p:scale>
        <p:origin x="208" y="4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418000-2670-8644-AC4F-A67109B786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B942782-86C9-E14A-BBD5-0912092ACF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9FA0628-F3B2-EC46-8C1A-7F88C2909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46F49-203B-FE46-8EE9-53584822268B}" type="datetimeFigureOut">
              <a:rPr kumimoji="1" lang="zh-CN" altLang="en-US" smtClean="0"/>
              <a:t>2022/4/7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F94E24-B126-DC46-B99B-F6B8FE767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429D87-59C2-E84A-8207-A1047EB46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C2969-373E-804E-B904-627476E1A54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97665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F51054-A2FF-F646-A68B-88AE2105A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3926587-2B87-EB44-85C4-D26581DDF0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8B5C9D-9933-354B-962A-62B09E8EB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46F49-203B-FE46-8EE9-53584822268B}" type="datetimeFigureOut">
              <a:rPr kumimoji="1" lang="zh-CN" altLang="en-US" smtClean="0"/>
              <a:t>2022/4/7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1B821FA-ADA8-B942-A889-794CE5CB2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52FB055-19AE-0947-B47F-B5AC81C78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C2969-373E-804E-B904-627476E1A54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80713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0DDC10E-37B1-4343-B1C4-406BD6D54D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B6891B5-6913-194F-9A19-5CD4D8821F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E3BFAE-2D1B-3040-8069-B792B4CF2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46F49-203B-FE46-8EE9-53584822268B}" type="datetimeFigureOut">
              <a:rPr kumimoji="1" lang="zh-CN" altLang="en-US" smtClean="0"/>
              <a:t>2022/4/7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41CD579-109E-8E4A-AAA5-A69338FA3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FBD4B6A-CCAC-7C44-A863-2C0E4DB0D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C2969-373E-804E-B904-627476E1A54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95797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552A3D-FCEE-E84C-BDA7-7F568A27F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24A6EE3-EEBE-7F45-BE58-A8CC5F1476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24D4030-136D-4F43-A067-C7526C4C9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46F49-203B-FE46-8EE9-53584822268B}" type="datetimeFigureOut">
              <a:rPr kumimoji="1" lang="zh-CN" altLang="en-US" smtClean="0"/>
              <a:t>2022/4/7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C14242-C23A-174A-AE16-908ABF342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62DB082-DB25-7241-8C7A-2F09E9147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C2969-373E-804E-B904-627476E1A54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3673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0C418A-52CD-884F-986C-BEF16C094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F37361B-1736-0645-AE67-358638E35F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7272BED-4A7A-4F4A-85A3-80D0B4C3D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46F49-203B-FE46-8EE9-53584822268B}" type="datetimeFigureOut">
              <a:rPr kumimoji="1" lang="zh-CN" altLang="en-US" smtClean="0"/>
              <a:t>2022/4/7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300FBC-CF99-5A43-B07F-1BE010F11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5F5FDAD-26D1-E54E-B6E6-D64812234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C2969-373E-804E-B904-627476E1A54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40140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4684B-2307-E940-95D3-5F46320A1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B894F26-A646-FD41-9494-41DDB940B2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7D24643-634A-5B47-B249-11A27E2307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5BC04A-0ABC-EC41-9739-C8616E51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46F49-203B-FE46-8EE9-53584822268B}" type="datetimeFigureOut">
              <a:rPr kumimoji="1" lang="zh-CN" altLang="en-US" smtClean="0"/>
              <a:t>2022/4/7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DF7D107-8F75-374F-8726-DA1BDB622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8E7C07D-6607-6E45-B724-0C4450586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C2969-373E-804E-B904-627476E1A54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99981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9E7F57-8E3F-2343-AF50-749A11B51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ECC137-B494-324C-B981-FC06C7D6A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762C29A-2222-FA4E-8CB0-F052BE82BD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828FB23-4B6B-3340-99F0-B83A70882B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753867A-A239-D042-BA8E-5443E2D76E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A5E02FD-BB9E-E648-9DBE-B7D8E3575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46F49-203B-FE46-8EE9-53584822268B}" type="datetimeFigureOut">
              <a:rPr kumimoji="1" lang="zh-CN" altLang="en-US" smtClean="0"/>
              <a:t>2022/4/7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4EE1D7F-CEA1-0440-8A26-8E79BC764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47FED8B-15DE-C345-B756-588241050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C2969-373E-804E-B904-627476E1A54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91705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8AD701-2D7A-B141-82F9-527D920A2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298A464-0FEB-6B4A-81E4-1A10EC7D7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46F49-203B-FE46-8EE9-53584822268B}" type="datetimeFigureOut">
              <a:rPr kumimoji="1" lang="zh-CN" altLang="en-US" smtClean="0"/>
              <a:t>2022/4/7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E928535-C672-7E4F-AD39-46A1A8668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76B3235-9753-4949-9054-52C36F6F8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C2969-373E-804E-B904-627476E1A54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561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4779A2F-06A3-904C-AFA9-F98E4FE42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46F49-203B-FE46-8EE9-53584822268B}" type="datetimeFigureOut">
              <a:rPr kumimoji="1" lang="zh-CN" altLang="en-US" smtClean="0"/>
              <a:t>2022/4/7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8DDB32D-8A9F-A948-8D99-85F24AF12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C4FA876-F7B6-304D-A541-127E2C486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C2969-373E-804E-B904-627476E1A54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3886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A8F04A-E5DA-6045-998A-88C5FD858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BECB1C9-CF10-DD49-BFA1-196D95CE82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B1EE781-AF45-9E45-A79E-D3C7E7DB30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7A41219-F5A3-804B-AC92-54B461846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46F49-203B-FE46-8EE9-53584822268B}" type="datetimeFigureOut">
              <a:rPr kumimoji="1" lang="zh-CN" altLang="en-US" smtClean="0"/>
              <a:t>2022/4/7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DFDE7B6-BB2B-9F4F-AE86-69FA3B973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AC023A6-49F8-EB4B-98C1-ACC979F71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C2969-373E-804E-B904-627476E1A54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75282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4F1D15-0A0B-154F-9196-E40845DC3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C75D7F4-3E7D-D141-914F-B6154FD7A5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D3A5CC-9FD0-5741-9177-BF23A90639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8AA3729-2A3B-3747-BA60-1EF30440F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46F49-203B-FE46-8EE9-53584822268B}" type="datetimeFigureOut">
              <a:rPr kumimoji="1" lang="zh-CN" altLang="en-US" smtClean="0"/>
              <a:t>2022/4/7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C33197-7BD6-2846-BBDF-4A4B9A88A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F5021EC-89FE-A04B-AEA5-C34A0958F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C2969-373E-804E-B904-627476E1A54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21054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E930E7F5-947C-654C-A75B-6C38EBA6F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1B6A43B-5633-884F-8241-2859ED8053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0ACB2E-45E1-1A41-933F-EA28EA1B29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646F49-203B-FE46-8EE9-53584822268B}" type="datetimeFigureOut">
              <a:rPr kumimoji="1" lang="zh-CN" altLang="en-US" smtClean="0"/>
              <a:t>2022/4/7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4141F5A-568B-B144-9AA8-B794C95072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59001B-EDB5-004A-BF99-F2FEFEE2A0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6C2969-373E-804E-B904-627476E1A54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83823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"/><Relationship Id="rId3" Type="http://schemas.openxmlformats.org/officeDocument/2006/relationships/image" Target="../media/image5.Tif"/><Relationship Id="rId7" Type="http://schemas.openxmlformats.org/officeDocument/2006/relationships/image" Target="../media/image9.Tif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Tif"/><Relationship Id="rId5" Type="http://schemas.openxmlformats.org/officeDocument/2006/relationships/image" Target="../media/image7.Tif"/><Relationship Id="rId4" Type="http://schemas.openxmlformats.org/officeDocument/2006/relationships/image" Target="../media/image6.Tif"/><Relationship Id="rId9" Type="http://schemas.openxmlformats.org/officeDocument/2006/relationships/image" Target="../media/image11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AD96B3D3-696F-7F46-BEFA-D4C38182BBA4}"/>
              </a:ext>
            </a:extLst>
          </p:cNvPr>
          <p:cNvSpPr txBox="1"/>
          <p:nvPr/>
        </p:nvSpPr>
        <p:spPr>
          <a:xfrm>
            <a:off x="584674" y="714187"/>
            <a:ext cx="1072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Figure1A</a:t>
            </a:r>
            <a:endParaRPr kumimoji="1"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DE9C74A-32A8-D941-A42B-C19819773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852" y="1083519"/>
            <a:ext cx="3620463" cy="289637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CB1C1B52-DD08-9740-B262-2E53E6041C32}"/>
              </a:ext>
            </a:extLst>
          </p:cNvPr>
          <p:cNvSpPr txBox="1"/>
          <p:nvPr/>
        </p:nvSpPr>
        <p:spPr>
          <a:xfrm>
            <a:off x="584674" y="1161364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chemeClr val="bg1"/>
                </a:solidFill>
              </a:rPr>
              <a:t>NOX2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  <p:cxnSp>
        <p:nvCxnSpPr>
          <p:cNvPr id="8" name="直线箭头连接符 7">
            <a:extLst>
              <a:ext uri="{FF2B5EF4-FFF2-40B4-BE49-F238E27FC236}">
                <a16:creationId xmlns:a16="http://schemas.microsoft.com/office/drawing/2014/main" id="{BE8B09F5-16A4-0247-B60B-089C43AA3C53}"/>
              </a:ext>
            </a:extLst>
          </p:cNvPr>
          <p:cNvCxnSpPr>
            <a:cxnSpLocks/>
          </p:cNvCxnSpPr>
          <p:nvPr/>
        </p:nvCxnSpPr>
        <p:spPr>
          <a:xfrm flipH="1">
            <a:off x="3178532" y="2200477"/>
            <a:ext cx="238936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 descr="黑暗中的灯光&#10;&#10;低可信度描述已自动生成">
            <a:extLst>
              <a:ext uri="{FF2B5EF4-FFF2-40B4-BE49-F238E27FC236}">
                <a16:creationId xmlns:a16="http://schemas.microsoft.com/office/drawing/2014/main" id="{330831D8-5CDD-EB47-BE96-2E830D51EC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9224" y="1083519"/>
            <a:ext cx="3620463" cy="289637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AE6110D2-7C7A-044E-B8EA-F96B8EB2601B}"/>
              </a:ext>
            </a:extLst>
          </p:cNvPr>
          <p:cNvSpPr txBox="1"/>
          <p:nvPr/>
        </p:nvSpPr>
        <p:spPr>
          <a:xfrm>
            <a:off x="4371178" y="1083519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chemeClr val="bg1"/>
                </a:solidFill>
              </a:rPr>
              <a:t>NOX4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  <p:pic>
        <p:nvPicPr>
          <p:cNvPr id="14" name="图片 13" descr="图片包含 照片, 黑暗, 小, 灯光&#10;&#10;描述已自动生成">
            <a:extLst>
              <a:ext uri="{FF2B5EF4-FFF2-40B4-BE49-F238E27FC236}">
                <a16:creationId xmlns:a16="http://schemas.microsoft.com/office/drawing/2014/main" id="{663BA993-FA1E-5546-8AD9-0857517C90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6501" y="1100238"/>
            <a:ext cx="3570710" cy="2856567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BC6CF6C4-4EAD-6A4D-951D-665FA2AE636A}"/>
              </a:ext>
            </a:extLst>
          </p:cNvPr>
          <p:cNvSpPr txBox="1"/>
          <p:nvPr/>
        </p:nvSpPr>
        <p:spPr>
          <a:xfrm>
            <a:off x="8303489" y="1140569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chemeClr val="bg1"/>
                </a:solidFill>
              </a:rPr>
              <a:t>actin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  <p:cxnSp>
        <p:nvCxnSpPr>
          <p:cNvPr id="13" name="直线箭头连接符 12">
            <a:extLst>
              <a:ext uri="{FF2B5EF4-FFF2-40B4-BE49-F238E27FC236}">
                <a16:creationId xmlns:a16="http://schemas.microsoft.com/office/drawing/2014/main" id="{2B14AA2C-28A2-D744-9939-B0009B36BE88}"/>
              </a:ext>
            </a:extLst>
          </p:cNvPr>
          <p:cNvCxnSpPr>
            <a:cxnSpLocks/>
          </p:cNvCxnSpPr>
          <p:nvPr/>
        </p:nvCxnSpPr>
        <p:spPr>
          <a:xfrm flipH="1">
            <a:off x="10722319" y="1729850"/>
            <a:ext cx="366958" cy="25597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id="{08FC1DFE-E247-0E42-B878-50B28154C6F8}"/>
              </a:ext>
            </a:extLst>
          </p:cNvPr>
          <p:cNvSpPr txBox="1"/>
          <p:nvPr/>
        </p:nvSpPr>
        <p:spPr>
          <a:xfrm>
            <a:off x="10975369" y="1268185"/>
            <a:ext cx="647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200" dirty="0">
                <a:solidFill>
                  <a:schemeClr val="bg1"/>
                </a:solidFill>
              </a:rPr>
              <a:t>40kDa</a:t>
            </a:r>
          </a:p>
          <a:p>
            <a:pPr algn="ctr"/>
            <a:r>
              <a:rPr kumimoji="1" lang="en-US" altLang="zh-CN" sz="1200" dirty="0">
                <a:solidFill>
                  <a:schemeClr val="bg1"/>
                </a:solidFill>
              </a:rPr>
              <a:t>marker</a:t>
            </a:r>
            <a:endParaRPr kumimoji="1" lang="zh-CN" altLang="en-US" sz="1200" dirty="0">
              <a:solidFill>
                <a:schemeClr val="bg1"/>
              </a:solidFill>
            </a:endParaRPr>
          </a:p>
        </p:txBody>
      </p:sp>
      <p:cxnSp>
        <p:nvCxnSpPr>
          <p:cNvPr id="17" name="直线箭头连接符 16">
            <a:extLst>
              <a:ext uri="{FF2B5EF4-FFF2-40B4-BE49-F238E27FC236}">
                <a16:creationId xmlns:a16="http://schemas.microsoft.com/office/drawing/2014/main" id="{6AEE5481-22F8-E74A-9310-98284DB0C93B}"/>
              </a:ext>
            </a:extLst>
          </p:cNvPr>
          <p:cNvCxnSpPr>
            <a:cxnSpLocks/>
          </p:cNvCxnSpPr>
          <p:nvPr/>
        </p:nvCxnSpPr>
        <p:spPr>
          <a:xfrm flipH="1">
            <a:off x="7114229" y="2352880"/>
            <a:ext cx="419161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651A1114-CE30-8F4E-A0A0-4CB24B2ECF77}"/>
              </a:ext>
            </a:extLst>
          </p:cNvPr>
          <p:cNvSpPr txBox="1"/>
          <p:nvPr/>
        </p:nvSpPr>
        <p:spPr>
          <a:xfrm>
            <a:off x="7442572" y="2122047"/>
            <a:ext cx="647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200" dirty="0">
                <a:solidFill>
                  <a:schemeClr val="bg1"/>
                </a:solidFill>
              </a:rPr>
              <a:t>70kDa</a:t>
            </a:r>
          </a:p>
          <a:p>
            <a:pPr algn="ctr"/>
            <a:r>
              <a:rPr kumimoji="1" lang="en-US" altLang="zh-CN" sz="1200" dirty="0">
                <a:solidFill>
                  <a:schemeClr val="bg1"/>
                </a:solidFill>
              </a:rPr>
              <a:t>marker</a:t>
            </a:r>
            <a:endParaRPr kumimoji="1"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0E9331DF-0C6E-CB48-AEF6-965ED9AFE294}"/>
              </a:ext>
            </a:extLst>
          </p:cNvPr>
          <p:cNvSpPr txBox="1"/>
          <p:nvPr/>
        </p:nvSpPr>
        <p:spPr>
          <a:xfrm>
            <a:off x="3386810" y="1879994"/>
            <a:ext cx="647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200" dirty="0">
                <a:solidFill>
                  <a:schemeClr val="bg1"/>
                </a:solidFill>
              </a:rPr>
              <a:t>55kDa</a:t>
            </a:r>
          </a:p>
          <a:p>
            <a:pPr algn="ctr"/>
            <a:r>
              <a:rPr kumimoji="1" lang="en-US" altLang="zh-CN" sz="1200" dirty="0">
                <a:solidFill>
                  <a:schemeClr val="bg1"/>
                </a:solidFill>
              </a:rPr>
              <a:t>marker</a:t>
            </a:r>
            <a:endParaRPr kumimoji="1" lang="zh-CN" altLang="en-US" sz="1200" dirty="0">
              <a:solidFill>
                <a:schemeClr val="bg1"/>
              </a:solidFill>
            </a:endParaRPr>
          </a:p>
        </p:txBody>
      </p:sp>
      <p:cxnSp>
        <p:nvCxnSpPr>
          <p:cNvPr id="21" name="直线箭头连接符 20">
            <a:extLst>
              <a:ext uri="{FF2B5EF4-FFF2-40B4-BE49-F238E27FC236}">
                <a16:creationId xmlns:a16="http://schemas.microsoft.com/office/drawing/2014/main" id="{0DD66313-8741-E940-9051-B2BDCAE1C419}"/>
              </a:ext>
            </a:extLst>
          </p:cNvPr>
          <p:cNvCxnSpPr>
            <a:cxnSpLocks/>
          </p:cNvCxnSpPr>
          <p:nvPr/>
        </p:nvCxnSpPr>
        <p:spPr>
          <a:xfrm flipH="1">
            <a:off x="3205228" y="2433905"/>
            <a:ext cx="238936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>
            <a:extLst>
              <a:ext uri="{FF2B5EF4-FFF2-40B4-BE49-F238E27FC236}">
                <a16:creationId xmlns:a16="http://schemas.microsoft.com/office/drawing/2014/main" id="{010A105F-6A9A-B944-A698-BBF8BCDE955F}"/>
              </a:ext>
            </a:extLst>
          </p:cNvPr>
          <p:cNvSpPr txBox="1"/>
          <p:nvPr/>
        </p:nvSpPr>
        <p:spPr>
          <a:xfrm>
            <a:off x="3395375" y="2249112"/>
            <a:ext cx="647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200" dirty="0">
                <a:solidFill>
                  <a:schemeClr val="bg1"/>
                </a:solidFill>
              </a:rPr>
              <a:t>40kDa</a:t>
            </a:r>
          </a:p>
          <a:p>
            <a:pPr algn="ctr"/>
            <a:r>
              <a:rPr kumimoji="1" lang="en-US" altLang="zh-CN" sz="1200" dirty="0">
                <a:solidFill>
                  <a:schemeClr val="bg1"/>
                </a:solidFill>
              </a:rPr>
              <a:t>marker</a:t>
            </a:r>
            <a:endParaRPr kumimoji="1"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E28224BD-9229-CE4A-8EE8-DF091B16FC47}"/>
              </a:ext>
            </a:extLst>
          </p:cNvPr>
          <p:cNvSpPr txBox="1"/>
          <p:nvPr/>
        </p:nvSpPr>
        <p:spPr>
          <a:xfrm>
            <a:off x="4379224" y="714187"/>
            <a:ext cx="1053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Figure1B</a:t>
            </a:r>
            <a:endParaRPr kumimoji="1" lang="zh-CN" altLang="en-US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A173266F-2ADB-FF43-A865-291059D90DDF}"/>
              </a:ext>
            </a:extLst>
          </p:cNvPr>
          <p:cNvSpPr txBox="1"/>
          <p:nvPr/>
        </p:nvSpPr>
        <p:spPr>
          <a:xfrm>
            <a:off x="8186596" y="714187"/>
            <a:ext cx="1067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Figure1C</a:t>
            </a:r>
            <a:endParaRPr kumimoji="1" lang="zh-CN" altLang="en-US" dirty="0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17E3EB40-18C0-3346-A3B5-8E9C5C76BE09}"/>
              </a:ext>
            </a:extLst>
          </p:cNvPr>
          <p:cNvSpPr txBox="1"/>
          <p:nvPr/>
        </p:nvSpPr>
        <p:spPr>
          <a:xfrm>
            <a:off x="0" y="0"/>
            <a:ext cx="2483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Supplementary Figure1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738786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手机屏幕的截图&#10;&#10;中度可信度描述已自动生成">
            <a:extLst>
              <a:ext uri="{FF2B5EF4-FFF2-40B4-BE49-F238E27FC236}">
                <a16:creationId xmlns:a16="http://schemas.microsoft.com/office/drawing/2014/main" id="{0BC1103C-25B5-D24D-B5AF-1AC7267FA1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457" t="22919" r="17738" b="28880"/>
          <a:stretch/>
        </p:blipFill>
        <p:spPr>
          <a:xfrm>
            <a:off x="731021" y="303366"/>
            <a:ext cx="3476589" cy="2279730"/>
          </a:xfrm>
          <a:prstGeom prst="rect">
            <a:avLst/>
          </a:prstGeom>
        </p:spPr>
      </p:pic>
      <p:pic>
        <p:nvPicPr>
          <p:cNvPr id="7" name="图片 6" descr="手机屏幕的截图&#10;&#10;中度可信度描述已自动生成">
            <a:extLst>
              <a:ext uri="{FF2B5EF4-FFF2-40B4-BE49-F238E27FC236}">
                <a16:creationId xmlns:a16="http://schemas.microsoft.com/office/drawing/2014/main" id="{CB0EAB80-4F17-4C4D-8B8C-3181C3753D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852" t="17157" r="20431" b="50481"/>
          <a:stretch/>
        </p:blipFill>
        <p:spPr>
          <a:xfrm>
            <a:off x="715033" y="2343558"/>
            <a:ext cx="3536378" cy="1736801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38FD608F-2AE7-B447-B388-DC9DBEE05569}"/>
              </a:ext>
            </a:extLst>
          </p:cNvPr>
          <p:cNvSpPr txBox="1"/>
          <p:nvPr/>
        </p:nvSpPr>
        <p:spPr>
          <a:xfrm>
            <a:off x="137449" y="1333936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NOX4</a:t>
            </a:r>
            <a:endParaRPr kumimoji="1" lang="zh-CN" altLang="en-US" dirty="0"/>
          </a:p>
        </p:txBody>
      </p:sp>
      <p:cxnSp>
        <p:nvCxnSpPr>
          <p:cNvPr id="10" name="直线箭头连接符 9">
            <a:extLst>
              <a:ext uri="{FF2B5EF4-FFF2-40B4-BE49-F238E27FC236}">
                <a16:creationId xmlns:a16="http://schemas.microsoft.com/office/drawing/2014/main" id="{89FC8731-0DFF-E24C-B8D8-21280B0B4A93}"/>
              </a:ext>
            </a:extLst>
          </p:cNvPr>
          <p:cNvCxnSpPr/>
          <p:nvPr/>
        </p:nvCxnSpPr>
        <p:spPr>
          <a:xfrm>
            <a:off x="974859" y="3080670"/>
            <a:ext cx="37147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BCE1DA4A-FBC9-6749-8655-7D561FCC8571}"/>
              </a:ext>
            </a:extLst>
          </p:cNvPr>
          <p:cNvSpPr txBox="1"/>
          <p:nvPr/>
        </p:nvSpPr>
        <p:spPr>
          <a:xfrm>
            <a:off x="3420856" y="1252032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62kDa</a:t>
            </a:r>
            <a:endParaRPr kumimoji="1" lang="zh-CN" alt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888DC63-BF56-9141-85FB-A30368663034}"/>
              </a:ext>
            </a:extLst>
          </p:cNvPr>
          <p:cNvSpPr txBox="1"/>
          <p:nvPr/>
        </p:nvSpPr>
        <p:spPr>
          <a:xfrm>
            <a:off x="115678" y="2822374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NOX2</a:t>
            </a:r>
            <a:endParaRPr kumimoji="1"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E319B1C1-76FC-DF49-8923-A25538B49481}"/>
              </a:ext>
            </a:extLst>
          </p:cNvPr>
          <p:cNvSpPr txBox="1"/>
          <p:nvPr/>
        </p:nvSpPr>
        <p:spPr>
          <a:xfrm>
            <a:off x="3439970" y="2867631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55kDa</a:t>
            </a:r>
            <a:endParaRPr kumimoji="1" lang="zh-CN" altLang="en-US" dirty="0"/>
          </a:p>
        </p:txBody>
      </p:sp>
      <p:cxnSp>
        <p:nvCxnSpPr>
          <p:cNvPr id="14" name="直线箭头连接符 13">
            <a:extLst>
              <a:ext uri="{FF2B5EF4-FFF2-40B4-BE49-F238E27FC236}">
                <a16:creationId xmlns:a16="http://schemas.microsoft.com/office/drawing/2014/main" id="{B5ECFFAF-2FDC-B947-8577-DF39067DA304}"/>
              </a:ext>
            </a:extLst>
          </p:cNvPr>
          <p:cNvCxnSpPr/>
          <p:nvPr/>
        </p:nvCxnSpPr>
        <p:spPr>
          <a:xfrm>
            <a:off x="1022851" y="1532505"/>
            <a:ext cx="37147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线箭头连接符 14">
            <a:extLst>
              <a:ext uri="{FF2B5EF4-FFF2-40B4-BE49-F238E27FC236}">
                <a16:creationId xmlns:a16="http://schemas.microsoft.com/office/drawing/2014/main" id="{497C89CA-F726-E24B-BA9E-BD5DDDAA8598}"/>
              </a:ext>
            </a:extLst>
          </p:cNvPr>
          <p:cNvCxnSpPr/>
          <p:nvPr/>
        </p:nvCxnSpPr>
        <p:spPr>
          <a:xfrm>
            <a:off x="1003227" y="3379009"/>
            <a:ext cx="37147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2328A393-7D24-2C40-944D-912610A63CC5}"/>
              </a:ext>
            </a:extLst>
          </p:cNvPr>
          <p:cNvGrpSpPr/>
          <p:nvPr/>
        </p:nvGrpSpPr>
        <p:grpSpPr>
          <a:xfrm>
            <a:off x="4366274" y="477060"/>
            <a:ext cx="2810584" cy="1737365"/>
            <a:chOff x="5679700" y="810133"/>
            <a:chExt cx="3776041" cy="2120066"/>
          </a:xfrm>
        </p:grpSpPr>
        <p:pic>
          <p:nvPicPr>
            <p:cNvPr id="17" name="图片 16" descr="图片包含 室内, 黑暗, 灯光, 小&#10;&#10;描述已自动生成">
              <a:extLst>
                <a:ext uri="{FF2B5EF4-FFF2-40B4-BE49-F238E27FC236}">
                  <a16:creationId xmlns:a16="http://schemas.microsoft.com/office/drawing/2014/main" id="{7F8A0145-202D-9F46-BD42-ACD41CE282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6956" t="24261" r="14066" b="27329"/>
            <a:stretch/>
          </p:blipFill>
          <p:spPr>
            <a:xfrm>
              <a:off x="5679700" y="810133"/>
              <a:ext cx="3776041" cy="2120066"/>
            </a:xfrm>
            <a:prstGeom prst="rect">
              <a:avLst/>
            </a:prstGeom>
          </p:spPr>
        </p:pic>
        <p:cxnSp>
          <p:nvCxnSpPr>
            <p:cNvPr id="20" name="直线箭头连接符 19">
              <a:extLst>
                <a:ext uri="{FF2B5EF4-FFF2-40B4-BE49-F238E27FC236}">
                  <a16:creationId xmlns:a16="http://schemas.microsoft.com/office/drawing/2014/main" id="{05FC3336-152A-A74B-BE8E-66330A281673}"/>
                </a:ext>
              </a:extLst>
            </p:cNvPr>
            <p:cNvCxnSpPr/>
            <p:nvPr/>
          </p:nvCxnSpPr>
          <p:spPr>
            <a:xfrm>
              <a:off x="6353176" y="2000912"/>
              <a:ext cx="371475" cy="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3B2F8D88-C55C-E341-8758-F7E28B389404}"/>
                </a:ext>
              </a:extLst>
            </p:cNvPr>
            <p:cNvSpPr txBox="1"/>
            <p:nvPr/>
          </p:nvSpPr>
          <p:spPr>
            <a:xfrm>
              <a:off x="5791082" y="1770079"/>
              <a:ext cx="6479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zh-CN" sz="1200" dirty="0">
                  <a:solidFill>
                    <a:schemeClr val="bg1"/>
                  </a:solidFill>
                </a:rPr>
                <a:t>55kDa</a:t>
              </a:r>
            </a:p>
            <a:p>
              <a:pPr algn="ctr"/>
              <a:r>
                <a:rPr kumimoji="1" lang="en-US" altLang="zh-CN" sz="1200" dirty="0">
                  <a:solidFill>
                    <a:schemeClr val="bg1"/>
                  </a:solidFill>
                </a:rPr>
                <a:t>marker</a:t>
              </a:r>
              <a:endParaRPr kumimoji="1" lang="zh-CN" altLang="en-US" sz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9" name="图片 18" descr="墙上的海报&#10;&#10;描述已自动生成">
            <a:extLst>
              <a:ext uri="{FF2B5EF4-FFF2-40B4-BE49-F238E27FC236}">
                <a16:creationId xmlns:a16="http://schemas.microsoft.com/office/drawing/2014/main" id="{FF3F45FB-E4A1-3248-9505-A5694664181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775" t="8250" r="12260" b="45268"/>
          <a:stretch/>
        </p:blipFill>
        <p:spPr>
          <a:xfrm>
            <a:off x="4346650" y="2663052"/>
            <a:ext cx="2810584" cy="1727056"/>
          </a:xfrm>
          <a:prstGeom prst="rect">
            <a:avLst/>
          </a:prstGeom>
        </p:spPr>
      </p:pic>
      <p:cxnSp>
        <p:nvCxnSpPr>
          <p:cNvPr id="21" name="直线箭头连接符 20">
            <a:extLst>
              <a:ext uri="{FF2B5EF4-FFF2-40B4-BE49-F238E27FC236}">
                <a16:creationId xmlns:a16="http://schemas.microsoft.com/office/drawing/2014/main" id="{C44FEF78-1D50-DD49-9671-B158C6C92786}"/>
              </a:ext>
            </a:extLst>
          </p:cNvPr>
          <p:cNvCxnSpPr/>
          <p:nvPr/>
        </p:nvCxnSpPr>
        <p:spPr>
          <a:xfrm>
            <a:off x="4834147" y="3373934"/>
            <a:ext cx="278147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>
            <a:extLst>
              <a:ext uri="{FF2B5EF4-FFF2-40B4-BE49-F238E27FC236}">
                <a16:creationId xmlns:a16="http://schemas.microsoft.com/office/drawing/2014/main" id="{93F02D73-017E-1148-9D4F-D71ACE0F15AB}"/>
              </a:ext>
            </a:extLst>
          </p:cNvPr>
          <p:cNvSpPr txBox="1"/>
          <p:nvPr/>
        </p:nvSpPr>
        <p:spPr>
          <a:xfrm>
            <a:off x="4413273" y="3187275"/>
            <a:ext cx="485149" cy="4053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200" dirty="0">
                <a:solidFill>
                  <a:schemeClr val="bg1"/>
                </a:solidFill>
              </a:rPr>
              <a:t>55kDa</a:t>
            </a:r>
          </a:p>
          <a:p>
            <a:pPr algn="ctr"/>
            <a:r>
              <a:rPr kumimoji="1" lang="en-US" altLang="zh-CN" sz="1200" dirty="0">
                <a:solidFill>
                  <a:schemeClr val="bg1"/>
                </a:solidFill>
              </a:rPr>
              <a:t>marker</a:t>
            </a:r>
            <a:endParaRPr kumimoji="1"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1CC5856E-29C9-E144-AEC4-BFA08D777709}"/>
              </a:ext>
            </a:extLst>
          </p:cNvPr>
          <p:cNvSpPr txBox="1"/>
          <p:nvPr/>
        </p:nvSpPr>
        <p:spPr>
          <a:xfrm>
            <a:off x="0" y="3188244"/>
            <a:ext cx="1142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00" dirty="0"/>
              <a:t>Unknown</a:t>
            </a:r>
            <a:r>
              <a:rPr kumimoji="1" lang="zh-CN" altLang="en-US" sz="1000" dirty="0"/>
              <a:t> </a:t>
            </a:r>
            <a:r>
              <a:rPr kumimoji="1" lang="en-US" altLang="zh-CN" sz="1000" dirty="0"/>
              <a:t>band</a:t>
            </a:r>
            <a:r>
              <a:rPr kumimoji="1" lang="zh-CN" altLang="en-US" sz="1000" dirty="0"/>
              <a:t> </a:t>
            </a:r>
            <a:r>
              <a:rPr kumimoji="1" lang="en-US" altLang="zh-CN" sz="1000" dirty="0"/>
              <a:t>between</a:t>
            </a:r>
            <a:r>
              <a:rPr kumimoji="1" lang="zh-CN" altLang="en-US" sz="1000" dirty="0"/>
              <a:t> </a:t>
            </a:r>
            <a:r>
              <a:rPr kumimoji="1" lang="en-US" altLang="zh-CN" sz="1000" dirty="0"/>
              <a:t>40kDa</a:t>
            </a:r>
            <a:r>
              <a:rPr kumimoji="1" lang="zh-CN" altLang="en-US" sz="1000" dirty="0"/>
              <a:t> </a:t>
            </a:r>
            <a:r>
              <a:rPr kumimoji="1" lang="en-US" altLang="zh-CN" sz="1000" dirty="0"/>
              <a:t>to</a:t>
            </a:r>
            <a:r>
              <a:rPr kumimoji="1" lang="zh-CN" altLang="en-US" sz="1000" dirty="0"/>
              <a:t> </a:t>
            </a:r>
            <a:r>
              <a:rPr kumimoji="1" lang="en-US" altLang="zh-CN" sz="1000" dirty="0"/>
              <a:t>35kDa</a:t>
            </a:r>
            <a:endParaRPr kumimoji="1" lang="zh-CN" altLang="en-US" sz="1000" dirty="0"/>
          </a:p>
        </p:txBody>
      </p:sp>
      <p:pic>
        <p:nvPicPr>
          <p:cNvPr id="27" name="图片 26" descr="手机屏幕的截图&#10;&#10;中度可信度描述已自动生成">
            <a:extLst>
              <a:ext uri="{FF2B5EF4-FFF2-40B4-BE49-F238E27FC236}">
                <a16:creationId xmlns:a16="http://schemas.microsoft.com/office/drawing/2014/main" id="{6B89CBE8-6AD0-4549-8AC5-357C2B995FB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619" t="8257" r="5577" b="23219"/>
          <a:stretch/>
        </p:blipFill>
        <p:spPr>
          <a:xfrm>
            <a:off x="451104" y="4425885"/>
            <a:ext cx="3895546" cy="2432115"/>
          </a:xfrm>
          <a:prstGeom prst="rect">
            <a:avLst/>
          </a:prstGeom>
        </p:spPr>
      </p:pic>
      <p:cxnSp>
        <p:nvCxnSpPr>
          <p:cNvPr id="28" name="直线箭头连接符 27">
            <a:extLst>
              <a:ext uri="{FF2B5EF4-FFF2-40B4-BE49-F238E27FC236}">
                <a16:creationId xmlns:a16="http://schemas.microsoft.com/office/drawing/2014/main" id="{F9ED8349-1795-FD43-8C1C-B3D09401CBBA}"/>
              </a:ext>
            </a:extLst>
          </p:cNvPr>
          <p:cNvCxnSpPr/>
          <p:nvPr/>
        </p:nvCxnSpPr>
        <p:spPr>
          <a:xfrm>
            <a:off x="1222892" y="5641943"/>
            <a:ext cx="37147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>
            <a:extLst>
              <a:ext uri="{FF2B5EF4-FFF2-40B4-BE49-F238E27FC236}">
                <a16:creationId xmlns:a16="http://schemas.microsoft.com/office/drawing/2014/main" id="{18018F36-940B-334E-8B88-C263889F2EAA}"/>
              </a:ext>
            </a:extLst>
          </p:cNvPr>
          <p:cNvSpPr txBox="1"/>
          <p:nvPr/>
        </p:nvSpPr>
        <p:spPr>
          <a:xfrm>
            <a:off x="0" y="5346753"/>
            <a:ext cx="10871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Cleaved-</a:t>
            </a:r>
          </a:p>
          <a:p>
            <a:r>
              <a:rPr kumimoji="1" lang="en-US" altLang="zh-CN" dirty="0"/>
              <a:t>caspase3</a:t>
            </a:r>
            <a:endParaRPr kumimoji="1" lang="zh-CN" altLang="en-US" dirty="0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825E4FCE-BBF9-B14C-844A-51225AE39C24}"/>
              </a:ext>
            </a:extLst>
          </p:cNvPr>
          <p:cNvSpPr txBox="1"/>
          <p:nvPr/>
        </p:nvSpPr>
        <p:spPr>
          <a:xfrm>
            <a:off x="3140514" y="5441326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17kDa</a:t>
            </a:r>
            <a:endParaRPr kumimoji="1" lang="zh-CN" altLang="en-US" dirty="0"/>
          </a:p>
        </p:txBody>
      </p:sp>
      <p:pic>
        <p:nvPicPr>
          <p:cNvPr id="31" name="图片 30" descr="黑暗的房间里&#10;&#10;中度可信度描述已自动生成">
            <a:extLst>
              <a:ext uri="{FF2B5EF4-FFF2-40B4-BE49-F238E27FC236}">
                <a16:creationId xmlns:a16="http://schemas.microsoft.com/office/drawing/2014/main" id="{60D37DCA-1299-6548-A2B7-F2A42391184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689" t="16761" r="24240" b="37216"/>
          <a:stretch/>
        </p:blipFill>
        <p:spPr>
          <a:xfrm>
            <a:off x="4346650" y="4674643"/>
            <a:ext cx="2810584" cy="1813207"/>
          </a:xfrm>
          <a:prstGeom prst="rect">
            <a:avLst/>
          </a:prstGeom>
        </p:spPr>
      </p:pic>
      <p:cxnSp>
        <p:nvCxnSpPr>
          <p:cNvPr id="32" name="直线箭头连接符 31">
            <a:extLst>
              <a:ext uri="{FF2B5EF4-FFF2-40B4-BE49-F238E27FC236}">
                <a16:creationId xmlns:a16="http://schemas.microsoft.com/office/drawing/2014/main" id="{391988DA-D76D-6744-B1DE-F44D1DC6930D}"/>
              </a:ext>
            </a:extLst>
          </p:cNvPr>
          <p:cNvCxnSpPr/>
          <p:nvPr/>
        </p:nvCxnSpPr>
        <p:spPr>
          <a:xfrm>
            <a:off x="4818562" y="5733510"/>
            <a:ext cx="278147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本框 32">
            <a:extLst>
              <a:ext uri="{FF2B5EF4-FFF2-40B4-BE49-F238E27FC236}">
                <a16:creationId xmlns:a16="http://schemas.microsoft.com/office/drawing/2014/main" id="{7E9C48B6-0089-FB4C-9A79-C714D25FC407}"/>
              </a:ext>
            </a:extLst>
          </p:cNvPr>
          <p:cNvSpPr txBox="1"/>
          <p:nvPr/>
        </p:nvSpPr>
        <p:spPr>
          <a:xfrm>
            <a:off x="4316296" y="5546851"/>
            <a:ext cx="647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200" dirty="0">
                <a:solidFill>
                  <a:schemeClr val="bg1"/>
                </a:solidFill>
              </a:rPr>
              <a:t>15kDa</a:t>
            </a:r>
          </a:p>
          <a:p>
            <a:pPr algn="ctr"/>
            <a:r>
              <a:rPr kumimoji="1" lang="en-US" altLang="zh-CN" sz="1200" dirty="0">
                <a:solidFill>
                  <a:schemeClr val="bg1"/>
                </a:solidFill>
              </a:rPr>
              <a:t>marker</a:t>
            </a:r>
            <a:endParaRPr kumimoji="1" lang="zh-CN" altLang="en-US" sz="1200" dirty="0">
              <a:solidFill>
                <a:schemeClr val="bg1"/>
              </a:solidFill>
            </a:endParaRPr>
          </a:p>
        </p:txBody>
      </p:sp>
      <p:pic>
        <p:nvPicPr>
          <p:cNvPr id="3" name="图片 2" descr="图片包含 信件&#10;&#10;描述已自动生成">
            <a:extLst>
              <a:ext uri="{FF2B5EF4-FFF2-40B4-BE49-F238E27FC236}">
                <a16:creationId xmlns:a16="http://schemas.microsoft.com/office/drawing/2014/main" id="{E37B612D-E711-EB4A-8229-E843D8DBECD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7497" t="26229" r="22894" b="17551"/>
          <a:stretch/>
        </p:blipFill>
        <p:spPr>
          <a:xfrm>
            <a:off x="7576045" y="807827"/>
            <a:ext cx="2302608" cy="1737365"/>
          </a:xfrm>
          <a:prstGeom prst="rect">
            <a:avLst/>
          </a:prstGeom>
        </p:spPr>
      </p:pic>
      <p:sp>
        <p:nvSpPr>
          <p:cNvPr id="34" name="文本框 33">
            <a:extLst>
              <a:ext uri="{FF2B5EF4-FFF2-40B4-BE49-F238E27FC236}">
                <a16:creationId xmlns:a16="http://schemas.microsoft.com/office/drawing/2014/main" id="{326B0726-1962-A84C-8758-8C1112DFD3A0}"/>
              </a:ext>
            </a:extLst>
          </p:cNvPr>
          <p:cNvSpPr txBox="1"/>
          <p:nvPr/>
        </p:nvSpPr>
        <p:spPr>
          <a:xfrm>
            <a:off x="8556431" y="939882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actin</a:t>
            </a:r>
            <a:endParaRPr kumimoji="1" lang="zh-CN" altLang="en-US" dirty="0"/>
          </a:p>
        </p:txBody>
      </p:sp>
      <p:pic>
        <p:nvPicPr>
          <p:cNvPr id="4" name="图片 3" descr="图片包含 照片, 黑暗, 灯光, 房间&#10;&#10;描述已自动生成">
            <a:extLst>
              <a:ext uri="{FF2B5EF4-FFF2-40B4-BE49-F238E27FC236}">
                <a16:creationId xmlns:a16="http://schemas.microsoft.com/office/drawing/2014/main" id="{4391AE3F-79B9-3D4D-8A2C-41CDAB5A3D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78653" y="865068"/>
            <a:ext cx="2095500" cy="1676400"/>
          </a:xfrm>
          <a:prstGeom prst="rect">
            <a:avLst/>
          </a:prstGeom>
        </p:spPr>
      </p:pic>
      <p:cxnSp>
        <p:nvCxnSpPr>
          <p:cNvPr id="36" name="直线箭头连接符 35">
            <a:extLst>
              <a:ext uri="{FF2B5EF4-FFF2-40B4-BE49-F238E27FC236}">
                <a16:creationId xmlns:a16="http://schemas.microsoft.com/office/drawing/2014/main" id="{9F4E2D9E-3497-5041-B352-6D61472408F1}"/>
              </a:ext>
            </a:extLst>
          </p:cNvPr>
          <p:cNvCxnSpPr>
            <a:cxnSpLocks/>
          </p:cNvCxnSpPr>
          <p:nvPr/>
        </p:nvCxnSpPr>
        <p:spPr>
          <a:xfrm flipH="1">
            <a:off x="6458772" y="3236963"/>
            <a:ext cx="213313" cy="24406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文本框 36">
            <a:extLst>
              <a:ext uri="{FF2B5EF4-FFF2-40B4-BE49-F238E27FC236}">
                <a16:creationId xmlns:a16="http://schemas.microsoft.com/office/drawing/2014/main" id="{E400F14E-531F-A34F-91A9-978624EAAC93}"/>
              </a:ext>
            </a:extLst>
          </p:cNvPr>
          <p:cNvSpPr txBox="1"/>
          <p:nvPr/>
        </p:nvSpPr>
        <p:spPr>
          <a:xfrm>
            <a:off x="6590693" y="2970516"/>
            <a:ext cx="647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200" dirty="0">
                <a:solidFill>
                  <a:schemeClr val="bg1"/>
                </a:solidFill>
              </a:rPr>
              <a:t>40kDa</a:t>
            </a:r>
          </a:p>
          <a:p>
            <a:pPr algn="ctr"/>
            <a:r>
              <a:rPr kumimoji="1" lang="en-US" altLang="zh-CN" sz="1200" dirty="0">
                <a:solidFill>
                  <a:schemeClr val="bg1"/>
                </a:solidFill>
              </a:rPr>
              <a:t>marker</a:t>
            </a:r>
            <a:endParaRPr kumimoji="1" lang="zh-CN" altLang="en-US" sz="1200" dirty="0">
              <a:solidFill>
                <a:schemeClr val="bg1"/>
              </a:solidFill>
            </a:endParaRPr>
          </a:p>
        </p:txBody>
      </p:sp>
      <p:cxnSp>
        <p:nvCxnSpPr>
          <p:cNvPr id="38" name="直线箭头连接符 37">
            <a:extLst>
              <a:ext uri="{FF2B5EF4-FFF2-40B4-BE49-F238E27FC236}">
                <a16:creationId xmlns:a16="http://schemas.microsoft.com/office/drawing/2014/main" id="{07CC3B1A-A199-EE40-B956-F68F0A9FBBAD}"/>
              </a:ext>
            </a:extLst>
          </p:cNvPr>
          <p:cNvCxnSpPr>
            <a:cxnSpLocks/>
          </p:cNvCxnSpPr>
          <p:nvPr/>
        </p:nvCxnSpPr>
        <p:spPr>
          <a:xfrm flipH="1" flipV="1">
            <a:off x="6418076" y="3666098"/>
            <a:ext cx="254009" cy="1484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本框 38">
            <a:extLst>
              <a:ext uri="{FF2B5EF4-FFF2-40B4-BE49-F238E27FC236}">
                <a16:creationId xmlns:a16="http://schemas.microsoft.com/office/drawing/2014/main" id="{507EB88E-FE8C-C044-BB26-7E66FC0B1506}"/>
              </a:ext>
            </a:extLst>
          </p:cNvPr>
          <p:cNvSpPr txBox="1"/>
          <p:nvPr/>
        </p:nvSpPr>
        <p:spPr>
          <a:xfrm>
            <a:off x="6594802" y="3465243"/>
            <a:ext cx="647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200" dirty="0">
                <a:solidFill>
                  <a:schemeClr val="bg1"/>
                </a:solidFill>
              </a:rPr>
              <a:t>35kDa</a:t>
            </a:r>
          </a:p>
          <a:p>
            <a:pPr algn="ctr"/>
            <a:r>
              <a:rPr kumimoji="1" lang="en-US" altLang="zh-CN" sz="1200" dirty="0">
                <a:solidFill>
                  <a:schemeClr val="bg1"/>
                </a:solidFill>
              </a:rPr>
              <a:t>marker</a:t>
            </a:r>
            <a:endParaRPr kumimoji="1" lang="zh-CN" altLang="en-US" sz="1200" dirty="0">
              <a:solidFill>
                <a:schemeClr val="bg1"/>
              </a:solidFill>
            </a:endParaRPr>
          </a:p>
        </p:txBody>
      </p:sp>
      <p:cxnSp>
        <p:nvCxnSpPr>
          <p:cNvPr id="40" name="直线箭头连接符 39">
            <a:extLst>
              <a:ext uri="{FF2B5EF4-FFF2-40B4-BE49-F238E27FC236}">
                <a16:creationId xmlns:a16="http://schemas.microsoft.com/office/drawing/2014/main" id="{46D2B0F3-35D8-8A42-BFB9-BF45DA6CC89E}"/>
              </a:ext>
            </a:extLst>
          </p:cNvPr>
          <p:cNvCxnSpPr>
            <a:cxnSpLocks/>
          </p:cNvCxnSpPr>
          <p:nvPr/>
        </p:nvCxnSpPr>
        <p:spPr>
          <a:xfrm flipH="1">
            <a:off x="11339127" y="1747431"/>
            <a:ext cx="366958" cy="25597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文本框 40">
            <a:extLst>
              <a:ext uri="{FF2B5EF4-FFF2-40B4-BE49-F238E27FC236}">
                <a16:creationId xmlns:a16="http://schemas.microsoft.com/office/drawing/2014/main" id="{C1C5D56F-9EC5-8F43-8177-816941E14B17}"/>
              </a:ext>
            </a:extLst>
          </p:cNvPr>
          <p:cNvSpPr txBox="1"/>
          <p:nvPr/>
        </p:nvSpPr>
        <p:spPr>
          <a:xfrm>
            <a:off x="11339127" y="1276888"/>
            <a:ext cx="647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200" dirty="0">
                <a:solidFill>
                  <a:schemeClr val="bg1"/>
                </a:solidFill>
              </a:rPr>
              <a:t>40kDa</a:t>
            </a:r>
          </a:p>
          <a:p>
            <a:pPr algn="ctr"/>
            <a:r>
              <a:rPr kumimoji="1" lang="en-US" altLang="zh-CN" sz="1200" dirty="0">
                <a:solidFill>
                  <a:schemeClr val="bg1"/>
                </a:solidFill>
              </a:rPr>
              <a:t>marker</a:t>
            </a:r>
            <a:endParaRPr kumimoji="1" lang="zh-CN" altLang="en-US" sz="1200" dirty="0">
              <a:solidFill>
                <a:schemeClr val="bg1"/>
              </a:solidFill>
            </a:endParaRPr>
          </a:p>
        </p:txBody>
      </p:sp>
      <p:cxnSp>
        <p:nvCxnSpPr>
          <p:cNvPr id="42" name="直线箭头连接符 41">
            <a:extLst>
              <a:ext uri="{FF2B5EF4-FFF2-40B4-BE49-F238E27FC236}">
                <a16:creationId xmlns:a16="http://schemas.microsoft.com/office/drawing/2014/main" id="{AAC00D72-26EC-C84A-9614-161185B7F853}"/>
              </a:ext>
            </a:extLst>
          </p:cNvPr>
          <p:cNvCxnSpPr/>
          <p:nvPr/>
        </p:nvCxnSpPr>
        <p:spPr>
          <a:xfrm>
            <a:off x="4855646" y="5397152"/>
            <a:ext cx="278147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文本框 42">
            <a:extLst>
              <a:ext uri="{FF2B5EF4-FFF2-40B4-BE49-F238E27FC236}">
                <a16:creationId xmlns:a16="http://schemas.microsoft.com/office/drawing/2014/main" id="{57880BCE-F96E-B64E-8830-71C09084B3F8}"/>
              </a:ext>
            </a:extLst>
          </p:cNvPr>
          <p:cNvSpPr txBox="1"/>
          <p:nvPr/>
        </p:nvSpPr>
        <p:spPr>
          <a:xfrm>
            <a:off x="4353380" y="5210493"/>
            <a:ext cx="647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200" dirty="0">
                <a:solidFill>
                  <a:schemeClr val="bg1"/>
                </a:solidFill>
              </a:rPr>
              <a:t>25kDa</a:t>
            </a:r>
          </a:p>
          <a:p>
            <a:pPr algn="ctr"/>
            <a:r>
              <a:rPr kumimoji="1" lang="en-US" altLang="zh-CN" sz="1200" dirty="0">
                <a:solidFill>
                  <a:schemeClr val="bg1"/>
                </a:solidFill>
              </a:rPr>
              <a:t>marker</a:t>
            </a:r>
            <a:endParaRPr kumimoji="1"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5C6F9DAC-EB62-5C4D-A3C3-647747EB62DE}"/>
              </a:ext>
            </a:extLst>
          </p:cNvPr>
          <p:cNvSpPr txBox="1"/>
          <p:nvPr/>
        </p:nvSpPr>
        <p:spPr>
          <a:xfrm>
            <a:off x="0" y="10815"/>
            <a:ext cx="2483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Supplementary Figure2</a:t>
            </a:r>
            <a:endParaRPr kumimoji="1" lang="zh-CN" altLang="en-US" dirty="0"/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8B42A27C-D0FB-704C-87F7-3460E3949352}"/>
              </a:ext>
            </a:extLst>
          </p:cNvPr>
          <p:cNvSpPr txBox="1"/>
          <p:nvPr/>
        </p:nvSpPr>
        <p:spPr>
          <a:xfrm>
            <a:off x="204939" y="498055"/>
            <a:ext cx="1072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Figure2A</a:t>
            </a:r>
            <a:endParaRPr kumimoji="1" lang="zh-CN" altLang="en-US" dirty="0"/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E05F1564-36F8-8C4E-8B2C-F463BC773F6E}"/>
              </a:ext>
            </a:extLst>
          </p:cNvPr>
          <p:cNvSpPr txBox="1"/>
          <p:nvPr/>
        </p:nvSpPr>
        <p:spPr>
          <a:xfrm>
            <a:off x="76979" y="2315069"/>
            <a:ext cx="1072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Figure2B</a:t>
            </a:r>
            <a:endParaRPr kumimoji="1" lang="zh-CN" altLang="en-US" dirty="0"/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8A98EAD2-D091-8342-A1E9-5CE0FD31F5D1}"/>
              </a:ext>
            </a:extLst>
          </p:cNvPr>
          <p:cNvSpPr txBox="1"/>
          <p:nvPr/>
        </p:nvSpPr>
        <p:spPr>
          <a:xfrm>
            <a:off x="103378" y="4522079"/>
            <a:ext cx="1072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Figure2C</a:t>
            </a:r>
            <a:endParaRPr kumimoji="1" lang="zh-CN" altLang="en-US" dirty="0"/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6FC7DE2D-556A-BA4A-AB31-051D711726E5}"/>
              </a:ext>
            </a:extLst>
          </p:cNvPr>
          <p:cNvSpPr txBox="1"/>
          <p:nvPr/>
        </p:nvSpPr>
        <p:spPr>
          <a:xfrm>
            <a:off x="7811675" y="438495"/>
            <a:ext cx="108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Figure2D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389535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50</Words>
  <Application>Microsoft Macintosh PowerPoint</Application>
  <PresentationFormat>宽屏</PresentationFormat>
  <Paragraphs>43</Paragraphs>
  <Slides>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</vt:i4>
      </vt:variant>
    </vt:vector>
  </HeadingPairs>
  <TitlesOfParts>
    <vt:vector size="6" baseType="lpstr">
      <vt:lpstr>等线</vt:lpstr>
      <vt:lpstr>等线 Light</vt:lpstr>
      <vt:lpstr>Arial</vt:lpstr>
      <vt:lpstr>Office 主题​​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Happy</dc:creator>
  <cp:lastModifiedBy>Happy</cp:lastModifiedBy>
  <cp:revision>6</cp:revision>
  <dcterms:created xsi:type="dcterms:W3CDTF">2022-03-11T11:58:02Z</dcterms:created>
  <dcterms:modified xsi:type="dcterms:W3CDTF">2022-04-07T16:03:31Z</dcterms:modified>
</cp:coreProperties>
</file>