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0" r:id="rId2"/>
    <p:sldId id="279"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5" r:id="rId19"/>
    <p:sldId id="278" r:id="rId20"/>
    <p:sldId id="277"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401" autoAdjust="0"/>
  </p:normalViewPr>
  <p:slideViewPr>
    <p:cSldViewPr snapToGrid="0">
      <p:cViewPr varScale="1">
        <p:scale>
          <a:sx n="54" d="100"/>
          <a:sy n="54" d="100"/>
        </p:scale>
        <p:origin x="13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A9E6D-7816-4CCD-B800-5433435250C1}"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02009-0CFF-4FBC-9EC4-4581F2F28108}" type="slidenum">
              <a:rPr lang="en-US" smtClean="0"/>
              <a:t>‹#›</a:t>
            </a:fld>
            <a:endParaRPr lang="en-US"/>
          </a:p>
        </p:txBody>
      </p:sp>
    </p:spTree>
    <p:extLst>
      <p:ext uri="{BB962C8B-B14F-4D97-AF65-F5344CB8AC3E}">
        <p14:creationId xmlns:p14="http://schemas.microsoft.com/office/powerpoint/2010/main" val="23697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Follow-Ups: When did you start using them? How did you learn about them? Why are you using them?</a:t>
            </a:r>
          </a:p>
          <a:p>
            <a:endParaRPr lang="en-US" dirty="0"/>
          </a:p>
        </p:txBody>
      </p:sp>
      <p:sp>
        <p:nvSpPr>
          <p:cNvPr id="4" name="Slide Number Placeholder 3"/>
          <p:cNvSpPr>
            <a:spLocks noGrp="1"/>
          </p:cNvSpPr>
          <p:nvPr>
            <p:ph type="sldNum" sz="quarter" idx="5"/>
          </p:nvPr>
        </p:nvSpPr>
        <p:spPr/>
        <p:txBody>
          <a:bodyPr/>
          <a:lstStyle/>
          <a:p>
            <a:fld id="{27502009-0CFF-4FBC-9EC4-4581F2F28108}" type="slidenum">
              <a:rPr lang="en-US" smtClean="0"/>
              <a:t>3</a:t>
            </a:fld>
            <a:endParaRPr lang="en-US"/>
          </a:p>
        </p:txBody>
      </p:sp>
    </p:spTree>
    <p:extLst>
      <p:ext uri="{BB962C8B-B14F-4D97-AF65-F5344CB8AC3E}">
        <p14:creationId xmlns:p14="http://schemas.microsoft.com/office/powerpoint/2010/main" val="325314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4305CEB-8FA9-4D49-BFA1-F73721F2681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03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21FDD-46B2-416E-B4EA-03C76672C23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262108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19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32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96016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03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39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98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177224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21FDD-46B2-416E-B4EA-03C76672C23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05CEB-8FA9-4D49-BFA1-F73721F2681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57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21FDD-46B2-416E-B4EA-03C76672C23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359274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21FDD-46B2-416E-B4EA-03C76672C238}"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05CEB-8FA9-4D49-BFA1-F73721F2681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0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21FDD-46B2-416E-B4EA-03C76672C238}"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05CEB-8FA9-4D49-BFA1-F73721F268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53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21FDD-46B2-416E-B4EA-03C76672C238}"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412534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21FDD-46B2-416E-B4EA-03C76672C23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5CEB-8FA9-4D49-BFA1-F73721F2681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1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21FDD-46B2-416E-B4EA-03C76672C23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05CEB-8FA9-4D49-BFA1-F73721F2681C}" type="slidenum">
              <a:rPr lang="en-US" smtClean="0"/>
              <a:t>‹#›</a:t>
            </a:fld>
            <a:endParaRPr lang="en-US"/>
          </a:p>
        </p:txBody>
      </p:sp>
    </p:spTree>
    <p:extLst>
      <p:ext uri="{BB962C8B-B14F-4D97-AF65-F5344CB8AC3E}">
        <p14:creationId xmlns:p14="http://schemas.microsoft.com/office/powerpoint/2010/main" val="375618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721FDD-46B2-416E-B4EA-03C76672C238}" type="datetimeFigureOut">
              <a:rPr lang="en-US" smtClean="0"/>
              <a:t>5/16/2023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305CEB-8FA9-4D49-BFA1-F73721F2681C}" type="slidenum">
              <a:rPr lang="en-US" smtClean="0"/>
              <a:t>‹#›</a:t>
            </a:fld>
            <a:endParaRPr lang="en-US"/>
          </a:p>
        </p:txBody>
      </p:sp>
    </p:spTree>
    <p:extLst>
      <p:ext uri="{BB962C8B-B14F-4D97-AF65-F5344CB8AC3E}">
        <p14:creationId xmlns:p14="http://schemas.microsoft.com/office/powerpoint/2010/main" val="336612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1F6A-1BA7-2382-5CBD-FF1DFF4D4588}"/>
              </a:ext>
            </a:extLst>
          </p:cNvPr>
          <p:cNvSpPr>
            <a:spLocks noGrp="1"/>
          </p:cNvSpPr>
          <p:nvPr>
            <p:ph type="title"/>
          </p:nvPr>
        </p:nvSpPr>
        <p:spPr/>
        <p:txBody>
          <a:bodyPr/>
          <a:lstStyle/>
          <a:p>
            <a:r>
              <a:rPr lang="fr-FR" dirty="0"/>
              <a:t>Appendix B- Patient Question Guide</a:t>
            </a:r>
            <a:endParaRPr lang="en-US" dirty="0"/>
          </a:p>
        </p:txBody>
      </p:sp>
      <p:sp>
        <p:nvSpPr>
          <p:cNvPr id="3" name="Content Placeholder 2">
            <a:extLst>
              <a:ext uri="{FF2B5EF4-FFF2-40B4-BE49-F238E27FC236}">
                <a16:creationId xmlns:a16="http://schemas.microsoft.com/office/drawing/2014/main" id="{53AA86B5-6E0A-A951-EB1E-049290E3FDDE}"/>
              </a:ext>
            </a:extLst>
          </p:cNvPr>
          <p:cNvSpPr>
            <a:spLocks noGrp="1"/>
          </p:cNvSpPr>
          <p:nvPr>
            <p:ph idx="1"/>
          </p:nvPr>
        </p:nvSpPr>
        <p:spPr/>
        <p:txBody>
          <a:bodyPr>
            <a:normAutofit lnSpcReduction="10000"/>
          </a:bodyPr>
          <a:lstStyle/>
          <a:p>
            <a:r>
              <a:rPr lang="en-US" dirty="0"/>
              <a:t>Slides 2-6: Questions about seeking information on mental health and use of health technologies (apps) in pregnancy management.</a:t>
            </a:r>
          </a:p>
          <a:p>
            <a:r>
              <a:rPr lang="en-US" dirty="0"/>
              <a:t>Slide 7-17: Questions on technology design preferences</a:t>
            </a:r>
          </a:p>
          <a:p>
            <a:r>
              <a:rPr lang="en-US" dirty="0"/>
              <a:t>Slide 18: Screenshots of homepage for proposed “</a:t>
            </a:r>
            <a:r>
              <a:rPr lang="en-US" dirty="0" err="1"/>
              <a:t>MomMind</a:t>
            </a:r>
            <a:r>
              <a:rPr lang="en-US" dirty="0"/>
              <a:t>” app for PPD self-management </a:t>
            </a:r>
          </a:p>
          <a:p>
            <a:r>
              <a:rPr lang="en-US" dirty="0"/>
              <a:t>Slide 19: Screenshots of proposed digital journal feature</a:t>
            </a:r>
          </a:p>
          <a:p>
            <a:r>
              <a:rPr lang="en-US" dirty="0"/>
              <a:t>Slide 20: Screenshots of proposed digital survey feature</a:t>
            </a:r>
          </a:p>
          <a:p>
            <a:endParaRPr lang="en-US" dirty="0"/>
          </a:p>
        </p:txBody>
      </p:sp>
    </p:spTree>
    <p:extLst>
      <p:ext uri="{BB962C8B-B14F-4D97-AF65-F5344CB8AC3E}">
        <p14:creationId xmlns:p14="http://schemas.microsoft.com/office/powerpoint/2010/main" val="262852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07E3-DAC3-4DE9-A171-E0C013F6144A}"/>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C94BAF70-42C8-4733-AB19-EDD8D44614F1}"/>
              </a:ext>
            </a:extLst>
          </p:cNvPr>
          <p:cNvSpPr>
            <a:spLocks noGrp="1"/>
          </p:cNvSpPr>
          <p:nvPr>
            <p:ph idx="1"/>
          </p:nvPr>
        </p:nvSpPr>
        <p:spPr/>
        <p:txBody>
          <a:bodyPr/>
          <a:lstStyle/>
          <a:p>
            <a:r>
              <a:rPr lang="en-US" dirty="0"/>
              <a:t>How would you like any educational materials of the app to be prepared?</a:t>
            </a:r>
          </a:p>
        </p:txBody>
      </p:sp>
    </p:spTree>
    <p:extLst>
      <p:ext uri="{BB962C8B-B14F-4D97-AF65-F5344CB8AC3E}">
        <p14:creationId xmlns:p14="http://schemas.microsoft.com/office/powerpoint/2010/main" val="174695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E165-33D7-4339-BEFB-0965BF22DA1F}"/>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DDD8B565-9743-415E-B308-963F109BF671}"/>
              </a:ext>
            </a:extLst>
          </p:cNvPr>
          <p:cNvSpPr>
            <a:spLocks noGrp="1"/>
          </p:cNvSpPr>
          <p:nvPr>
            <p:ph idx="1"/>
          </p:nvPr>
        </p:nvSpPr>
        <p:spPr/>
        <p:txBody>
          <a:bodyPr/>
          <a:lstStyle/>
          <a:p>
            <a:r>
              <a:rPr lang="en-US" dirty="0"/>
              <a:t>How well do you trust sources such as apps and social forums? Do you cross check the app/forum information with others, such as family members?</a:t>
            </a:r>
          </a:p>
          <a:p>
            <a:endParaRPr lang="en-US" dirty="0"/>
          </a:p>
        </p:txBody>
      </p:sp>
    </p:spTree>
    <p:extLst>
      <p:ext uri="{BB962C8B-B14F-4D97-AF65-F5344CB8AC3E}">
        <p14:creationId xmlns:p14="http://schemas.microsoft.com/office/powerpoint/2010/main" val="289989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FDCD-5695-476A-AAC7-99E0D25684D9}"/>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CCED108B-AAF1-445B-A55B-2D74DDD94C2C}"/>
              </a:ext>
            </a:extLst>
          </p:cNvPr>
          <p:cNvSpPr>
            <a:spLocks noGrp="1"/>
          </p:cNvSpPr>
          <p:nvPr>
            <p:ph idx="1"/>
          </p:nvPr>
        </p:nvSpPr>
        <p:spPr/>
        <p:txBody>
          <a:bodyPr/>
          <a:lstStyle/>
          <a:p>
            <a:r>
              <a:rPr lang="en-US" dirty="0"/>
              <a:t>If your clinic provided you with a social forum app, would you be willing to interact with others in it?</a:t>
            </a:r>
          </a:p>
        </p:txBody>
      </p:sp>
    </p:spTree>
    <p:extLst>
      <p:ext uri="{BB962C8B-B14F-4D97-AF65-F5344CB8AC3E}">
        <p14:creationId xmlns:p14="http://schemas.microsoft.com/office/powerpoint/2010/main" val="135762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8187-4735-44A3-8FB9-A1C38D9348AF}"/>
              </a:ext>
            </a:extLst>
          </p:cNvPr>
          <p:cNvSpPr>
            <a:spLocks noGrp="1"/>
          </p:cNvSpPr>
          <p:nvPr>
            <p:ph type="title"/>
          </p:nvPr>
        </p:nvSpPr>
        <p:spPr/>
        <p:txBody>
          <a:bodyPr/>
          <a:lstStyle/>
          <a:p>
            <a:r>
              <a:rPr lang="en-US" dirty="0"/>
              <a:t>Question 11</a:t>
            </a:r>
          </a:p>
        </p:txBody>
      </p:sp>
      <p:sp>
        <p:nvSpPr>
          <p:cNvPr id="3" name="Content Placeholder 2">
            <a:extLst>
              <a:ext uri="{FF2B5EF4-FFF2-40B4-BE49-F238E27FC236}">
                <a16:creationId xmlns:a16="http://schemas.microsoft.com/office/drawing/2014/main" id="{47AE259D-D370-4A1F-BC92-D5DC86060AA1}"/>
              </a:ext>
            </a:extLst>
          </p:cNvPr>
          <p:cNvSpPr>
            <a:spLocks noGrp="1"/>
          </p:cNvSpPr>
          <p:nvPr>
            <p:ph idx="1"/>
          </p:nvPr>
        </p:nvSpPr>
        <p:spPr/>
        <p:txBody>
          <a:bodyPr/>
          <a:lstStyle/>
          <a:p>
            <a:r>
              <a:rPr lang="en-US" dirty="0"/>
              <a:t>How are you currently receiving documents such as lab results?</a:t>
            </a:r>
          </a:p>
        </p:txBody>
      </p:sp>
    </p:spTree>
    <p:extLst>
      <p:ext uri="{BB962C8B-B14F-4D97-AF65-F5344CB8AC3E}">
        <p14:creationId xmlns:p14="http://schemas.microsoft.com/office/powerpoint/2010/main" val="229390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D549-2B37-4989-9072-AC78BAFF7AE1}"/>
              </a:ext>
            </a:extLst>
          </p:cNvPr>
          <p:cNvSpPr>
            <a:spLocks noGrp="1"/>
          </p:cNvSpPr>
          <p:nvPr>
            <p:ph type="title"/>
          </p:nvPr>
        </p:nvSpPr>
        <p:spPr/>
        <p:txBody>
          <a:bodyPr/>
          <a:lstStyle/>
          <a:p>
            <a:r>
              <a:rPr lang="en-US" dirty="0"/>
              <a:t>Question 12</a:t>
            </a:r>
          </a:p>
        </p:txBody>
      </p:sp>
      <p:sp>
        <p:nvSpPr>
          <p:cNvPr id="3" name="Content Placeholder 2">
            <a:extLst>
              <a:ext uri="{FF2B5EF4-FFF2-40B4-BE49-F238E27FC236}">
                <a16:creationId xmlns:a16="http://schemas.microsoft.com/office/drawing/2014/main" id="{C212775A-572D-41FC-9F44-6FEA46CF795B}"/>
              </a:ext>
            </a:extLst>
          </p:cNvPr>
          <p:cNvSpPr>
            <a:spLocks noGrp="1"/>
          </p:cNvSpPr>
          <p:nvPr>
            <p:ph idx="1"/>
          </p:nvPr>
        </p:nvSpPr>
        <p:spPr/>
        <p:txBody>
          <a:bodyPr/>
          <a:lstStyle/>
          <a:p>
            <a:r>
              <a:rPr lang="en-US" dirty="0"/>
              <a:t>If you are not able to come to appointments or if you live far away, how would you expect an app to help you?</a:t>
            </a:r>
          </a:p>
        </p:txBody>
      </p:sp>
    </p:spTree>
    <p:extLst>
      <p:ext uri="{BB962C8B-B14F-4D97-AF65-F5344CB8AC3E}">
        <p14:creationId xmlns:p14="http://schemas.microsoft.com/office/powerpoint/2010/main" val="378123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92B-1F06-4367-8A61-87D90F365514}"/>
              </a:ext>
            </a:extLst>
          </p:cNvPr>
          <p:cNvSpPr>
            <a:spLocks noGrp="1"/>
          </p:cNvSpPr>
          <p:nvPr>
            <p:ph type="title"/>
          </p:nvPr>
        </p:nvSpPr>
        <p:spPr/>
        <p:txBody>
          <a:bodyPr/>
          <a:lstStyle/>
          <a:p>
            <a:r>
              <a:rPr lang="en-US" dirty="0"/>
              <a:t>Question 13</a:t>
            </a:r>
          </a:p>
        </p:txBody>
      </p:sp>
      <p:sp>
        <p:nvSpPr>
          <p:cNvPr id="3" name="Content Placeholder 2">
            <a:extLst>
              <a:ext uri="{FF2B5EF4-FFF2-40B4-BE49-F238E27FC236}">
                <a16:creationId xmlns:a16="http://schemas.microsoft.com/office/drawing/2014/main" id="{2E743C36-3AEA-4E10-A505-C963C1A652F3}"/>
              </a:ext>
            </a:extLst>
          </p:cNvPr>
          <p:cNvSpPr>
            <a:spLocks noGrp="1"/>
          </p:cNvSpPr>
          <p:nvPr>
            <p:ph idx="1"/>
          </p:nvPr>
        </p:nvSpPr>
        <p:spPr/>
        <p:txBody>
          <a:bodyPr/>
          <a:lstStyle/>
          <a:p>
            <a:r>
              <a:rPr lang="en-US" dirty="0"/>
              <a:t>Do you use apps for other aspects of your health? How about to manage the health of family members?</a:t>
            </a:r>
          </a:p>
        </p:txBody>
      </p:sp>
    </p:spTree>
    <p:extLst>
      <p:ext uri="{BB962C8B-B14F-4D97-AF65-F5344CB8AC3E}">
        <p14:creationId xmlns:p14="http://schemas.microsoft.com/office/powerpoint/2010/main" val="293147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151A-B6BE-4738-8C13-03324BAB746D}"/>
              </a:ext>
            </a:extLst>
          </p:cNvPr>
          <p:cNvSpPr>
            <a:spLocks noGrp="1"/>
          </p:cNvSpPr>
          <p:nvPr>
            <p:ph type="title"/>
          </p:nvPr>
        </p:nvSpPr>
        <p:spPr/>
        <p:txBody>
          <a:bodyPr/>
          <a:lstStyle/>
          <a:p>
            <a:r>
              <a:rPr lang="en-US" dirty="0"/>
              <a:t>Question 14</a:t>
            </a:r>
          </a:p>
        </p:txBody>
      </p:sp>
      <p:sp>
        <p:nvSpPr>
          <p:cNvPr id="3" name="Content Placeholder 2">
            <a:extLst>
              <a:ext uri="{FF2B5EF4-FFF2-40B4-BE49-F238E27FC236}">
                <a16:creationId xmlns:a16="http://schemas.microsoft.com/office/drawing/2014/main" id="{22359797-1CCD-47C4-B57A-5744B940BDE7}"/>
              </a:ext>
            </a:extLst>
          </p:cNvPr>
          <p:cNvSpPr>
            <a:spLocks noGrp="1"/>
          </p:cNvSpPr>
          <p:nvPr>
            <p:ph idx="1"/>
          </p:nvPr>
        </p:nvSpPr>
        <p:spPr/>
        <p:txBody>
          <a:bodyPr/>
          <a:lstStyle/>
          <a:p>
            <a:r>
              <a:rPr lang="en-US" dirty="0"/>
              <a:t>Do you pay for any of these apps?</a:t>
            </a:r>
          </a:p>
        </p:txBody>
      </p:sp>
    </p:spTree>
    <p:extLst>
      <p:ext uri="{BB962C8B-B14F-4D97-AF65-F5344CB8AC3E}">
        <p14:creationId xmlns:p14="http://schemas.microsoft.com/office/powerpoint/2010/main" val="37212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F400-56D7-4D22-829C-38276DB686C0}"/>
              </a:ext>
            </a:extLst>
          </p:cNvPr>
          <p:cNvSpPr>
            <a:spLocks noGrp="1"/>
          </p:cNvSpPr>
          <p:nvPr>
            <p:ph type="title"/>
          </p:nvPr>
        </p:nvSpPr>
        <p:spPr/>
        <p:txBody>
          <a:bodyPr/>
          <a:lstStyle/>
          <a:p>
            <a:r>
              <a:rPr lang="en-US" dirty="0"/>
              <a:t>Question 15</a:t>
            </a:r>
          </a:p>
        </p:txBody>
      </p:sp>
      <p:sp>
        <p:nvSpPr>
          <p:cNvPr id="3" name="Content Placeholder 2">
            <a:extLst>
              <a:ext uri="{FF2B5EF4-FFF2-40B4-BE49-F238E27FC236}">
                <a16:creationId xmlns:a16="http://schemas.microsoft.com/office/drawing/2014/main" id="{643BA173-5271-4022-BE26-807932C499E7}"/>
              </a:ext>
            </a:extLst>
          </p:cNvPr>
          <p:cNvSpPr>
            <a:spLocks noGrp="1"/>
          </p:cNvSpPr>
          <p:nvPr>
            <p:ph idx="1"/>
          </p:nvPr>
        </p:nvSpPr>
        <p:spPr/>
        <p:txBody>
          <a:bodyPr/>
          <a:lstStyle/>
          <a:p>
            <a:r>
              <a:rPr lang="en-US" dirty="0"/>
              <a:t>Do you have any concerns about security/privacy when using an app?</a:t>
            </a:r>
          </a:p>
        </p:txBody>
      </p:sp>
    </p:spTree>
    <p:extLst>
      <p:ext uri="{BB962C8B-B14F-4D97-AF65-F5344CB8AC3E}">
        <p14:creationId xmlns:p14="http://schemas.microsoft.com/office/powerpoint/2010/main" val="151940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E49EC4-1D9C-47F5-A581-EF7C012B0F9F}"/>
              </a:ext>
            </a:extLst>
          </p:cNvPr>
          <p:cNvSpPr>
            <a:spLocks noGrp="1"/>
          </p:cNvSpPr>
          <p:nvPr>
            <p:ph type="title"/>
          </p:nvPr>
        </p:nvSpPr>
        <p:spPr>
          <a:xfrm>
            <a:off x="571500" y="1489075"/>
            <a:ext cx="10515600" cy="911225"/>
          </a:xfrm>
        </p:spPr>
        <p:txBody>
          <a:bodyPr/>
          <a:lstStyle/>
          <a:p>
            <a:r>
              <a:rPr lang="en-US" dirty="0"/>
              <a:t>“</a:t>
            </a:r>
            <a:r>
              <a:rPr lang="en-US" dirty="0" err="1"/>
              <a:t>MomMind</a:t>
            </a:r>
            <a:r>
              <a:rPr lang="en-US" dirty="0"/>
              <a:t>” Home Screen</a:t>
            </a:r>
          </a:p>
        </p:txBody>
      </p:sp>
      <p:pic>
        <p:nvPicPr>
          <p:cNvPr id="5" name="Content Placeholder 4">
            <a:extLst>
              <a:ext uri="{FF2B5EF4-FFF2-40B4-BE49-F238E27FC236}">
                <a16:creationId xmlns:a16="http://schemas.microsoft.com/office/drawing/2014/main" id="{D2663A33-4029-4DCB-8509-6083DA50A6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533650"/>
            <a:ext cx="2762250" cy="3695700"/>
          </a:xfrm>
          <a:ln>
            <a:solidFill>
              <a:schemeClr val="accent1"/>
            </a:solidFill>
          </a:ln>
        </p:spPr>
      </p:pic>
      <p:pic>
        <p:nvPicPr>
          <p:cNvPr id="8" name="Content Placeholder 4">
            <a:extLst>
              <a:ext uri="{FF2B5EF4-FFF2-40B4-BE49-F238E27FC236}">
                <a16:creationId xmlns:a16="http://schemas.microsoft.com/office/drawing/2014/main" id="{2B36F393-A28C-41AA-AE5E-1C155BB34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2533650"/>
            <a:ext cx="2933700" cy="3695700"/>
          </a:xfrm>
          <a:prstGeom prst="rect">
            <a:avLst/>
          </a:prstGeom>
          <a:ln>
            <a:solidFill>
              <a:schemeClr val="accent1"/>
            </a:solidFill>
          </a:ln>
        </p:spPr>
      </p:pic>
    </p:spTree>
    <p:extLst>
      <p:ext uri="{BB962C8B-B14F-4D97-AF65-F5344CB8AC3E}">
        <p14:creationId xmlns:p14="http://schemas.microsoft.com/office/powerpoint/2010/main" val="114417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0243-B020-4527-BB99-2719F540FAFD}"/>
              </a:ext>
            </a:extLst>
          </p:cNvPr>
          <p:cNvSpPr>
            <a:spLocks noGrp="1"/>
          </p:cNvSpPr>
          <p:nvPr>
            <p:ph type="title"/>
          </p:nvPr>
        </p:nvSpPr>
        <p:spPr>
          <a:xfrm>
            <a:off x="1295402" y="1371600"/>
            <a:ext cx="9601196" cy="990599"/>
          </a:xfrm>
        </p:spPr>
        <p:txBody>
          <a:bodyPr/>
          <a:lstStyle/>
          <a:p>
            <a:r>
              <a:rPr lang="en-US" dirty="0"/>
              <a:t>“My Diary”</a:t>
            </a:r>
          </a:p>
        </p:txBody>
      </p:sp>
      <p:pic>
        <p:nvPicPr>
          <p:cNvPr id="5" name="Content Placeholder 4">
            <a:extLst>
              <a:ext uri="{FF2B5EF4-FFF2-40B4-BE49-F238E27FC236}">
                <a16:creationId xmlns:a16="http://schemas.microsoft.com/office/drawing/2014/main" id="{3FA3AEF1-57A6-4C4F-B26C-2CD7E182A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033" y="2571749"/>
            <a:ext cx="2574981" cy="3562351"/>
          </a:xfrm>
          <a:ln>
            <a:solidFill>
              <a:schemeClr val="accent1"/>
            </a:solidFill>
          </a:ln>
        </p:spPr>
      </p:pic>
      <p:pic>
        <p:nvPicPr>
          <p:cNvPr id="7" name="Picture 6">
            <a:extLst>
              <a:ext uri="{FF2B5EF4-FFF2-40B4-BE49-F238E27FC236}">
                <a16:creationId xmlns:a16="http://schemas.microsoft.com/office/drawing/2014/main" id="{633BC071-377F-49C5-B1EC-AD0EF80F1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71748"/>
            <a:ext cx="2574981" cy="3562351"/>
          </a:xfrm>
          <a:prstGeom prst="rect">
            <a:avLst/>
          </a:prstGeom>
          <a:ln>
            <a:solidFill>
              <a:schemeClr val="accent1"/>
            </a:solidFill>
          </a:ln>
        </p:spPr>
      </p:pic>
    </p:spTree>
    <p:extLst>
      <p:ext uri="{BB962C8B-B14F-4D97-AF65-F5344CB8AC3E}">
        <p14:creationId xmlns:p14="http://schemas.microsoft.com/office/powerpoint/2010/main" val="247826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5E4B-EB3B-4CDB-BEFC-9F530B96FEEB}"/>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23553BDC-C63E-4CF9-9FF8-B29B85B34485}"/>
              </a:ext>
            </a:extLst>
          </p:cNvPr>
          <p:cNvSpPr>
            <a:spLocks noGrp="1"/>
          </p:cNvSpPr>
          <p:nvPr>
            <p:ph idx="1"/>
          </p:nvPr>
        </p:nvSpPr>
        <p:spPr/>
        <p:txBody>
          <a:bodyPr/>
          <a:lstStyle/>
          <a:p>
            <a:r>
              <a:rPr lang="en-US" dirty="0"/>
              <a:t>We are researchers from the UT School of Biomedical Informatics and we would like to ask you some questions regarding your use of information technology, such as mobile applications (apps), during your pregnancy journey</a:t>
            </a:r>
            <a:r>
              <a:rPr lang="en-US"/>
              <a:t>. </a:t>
            </a:r>
            <a:endParaRPr lang="en-US" dirty="0"/>
          </a:p>
        </p:txBody>
      </p:sp>
    </p:spTree>
    <p:extLst>
      <p:ext uri="{BB962C8B-B14F-4D97-AF65-F5344CB8AC3E}">
        <p14:creationId xmlns:p14="http://schemas.microsoft.com/office/powerpoint/2010/main" val="2256044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D9B4-90D0-4132-B537-23958E5CF029}"/>
              </a:ext>
            </a:extLst>
          </p:cNvPr>
          <p:cNvSpPr>
            <a:spLocks noGrp="1"/>
          </p:cNvSpPr>
          <p:nvPr>
            <p:ph type="title"/>
          </p:nvPr>
        </p:nvSpPr>
        <p:spPr>
          <a:xfrm>
            <a:off x="1295402" y="1466850"/>
            <a:ext cx="9601196" cy="914399"/>
          </a:xfrm>
        </p:spPr>
        <p:txBody>
          <a:bodyPr/>
          <a:lstStyle/>
          <a:p>
            <a:r>
              <a:rPr lang="en-US" dirty="0"/>
              <a:t>“How are you feeling today?”</a:t>
            </a:r>
          </a:p>
        </p:txBody>
      </p:sp>
      <p:pic>
        <p:nvPicPr>
          <p:cNvPr id="9" name="Content Placeholder 8">
            <a:extLst>
              <a:ext uri="{FF2B5EF4-FFF2-40B4-BE49-F238E27FC236}">
                <a16:creationId xmlns:a16="http://schemas.microsoft.com/office/drawing/2014/main" id="{D0E23CB2-67FC-4047-A41C-02509B2800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2533650"/>
            <a:ext cx="2895600" cy="3581400"/>
          </a:xfrm>
          <a:ln>
            <a:solidFill>
              <a:schemeClr val="accent1"/>
            </a:solidFill>
          </a:ln>
        </p:spPr>
      </p:pic>
    </p:spTree>
    <p:extLst>
      <p:ext uri="{BB962C8B-B14F-4D97-AF65-F5344CB8AC3E}">
        <p14:creationId xmlns:p14="http://schemas.microsoft.com/office/powerpoint/2010/main" val="345518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ADC3-D40E-4AEF-90BD-6D45FF0D0434}"/>
              </a:ext>
            </a:extLst>
          </p:cNvPr>
          <p:cNvSpPr>
            <a:spLocks noGrp="1"/>
          </p:cNvSpPr>
          <p:nvPr>
            <p:ph type="title"/>
          </p:nvPr>
        </p:nvSpPr>
        <p:spPr/>
        <p:txBody>
          <a:bodyPr/>
          <a:lstStyle/>
          <a:p>
            <a:r>
              <a:rPr lang="en-US" dirty="0"/>
              <a:t>Thank you for your time!</a:t>
            </a:r>
          </a:p>
        </p:txBody>
      </p:sp>
      <p:sp>
        <p:nvSpPr>
          <p:cNvPr id="3" name="Content Placeholder 2">
            <a:extLst>
              <a:ext uri="{FF2B5EF4-FFF2-40B4-BE49-F238E27FC236}">
                <a16:creationId xmlns:a16="http://schemas.microsoft.com/office/drawing/2014/main" id="{A52538D1-676F-4BCA-B312-876E3FA5DAE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2319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DC2B-8911-4E67-A307-17F075910DF9}"/>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695C37F2-7B6F-40EA-8ABC-C2D4A4FDF58C}"/>
              </a:ext>
            </a:extLst>
          </p:cNvPr>
          <p:cNvSpPr>
            <a:spLocks noGrp="1"/>
          </p:cNvSpPr>
          <p:nvPr>
            <p:ph idx="1"/>
          </p:nvPr>
        </p:nvSpPr>
        <p:spPr/>
        <p:txBody>
          <a:bodyPr/>
          <a:lstStyle/>
          <a:p>
            <a:r>
              <a:rPr lang="en-US" dirty="0"/>
              <a:t>Do you use any mobile apps or any social media platforms to educate yourself regarding pregnancy or the postpartum period? You can give some examples of apps you like to use.</a:t>
            </a:r>
          </a:p>
        </p:txBody>
      </p:sp>
    </p:spTree>
    <p:extLst>
      <p:ext uri="{BB962C8B-B14F-4D97-AF65-F5344CB8AC3E}">
        <p14:creationId xmlns:p14="http://schemas.microsoft.com/office/powerpoint/2010/main" val="254176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CCAA-F39B-4E97-9882-6A4DE917D4B4}"/>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841626A6-C8E7-4769-A02B-B32C6949A90C}"/>
              </a:ext>
            </a:extLst>
          </p:cNvPr>
          <p:cNvSpPr>
            <a:spLocks noGrp="1"/>
          </p:cNvSpPr>
          <p:nvPr>
            <p:ph idx="1"/>
          </p:nvPr>
        </p:nvSpPr>
        <p:spPr/>
        <p:txBody>
          <a:bodyPr/>
          <a:lstStyle/>
          <a:p>
            <a:r>
              <a:rPr lang="en-US" dirty="0"/>
              <a:t>What kind of information do you actually get from these apps?</a:t>
            </a:r>
          </a:p>
        </p:txBody>
      </p:sp>
    </p:spTree>
    <p:extLst>
      <p:ext uri="{BB962C8B-B14F-4D97-AF65-F5344CB8AC3E}">
        <p14:creationId xmlns:p14="http://schemas.microsoft.com/office/powerpoint/2010/main" val="92235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4C19-F0E8-45B2-BFFD-417DB9361C64}"/>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DC042EE7-FA34-476C-80A6-F8F3D0234DDF}"/>
              </a:ext>
            </a:extLst>
          </p:cNvPr>
          <p:cNvSpPr>
            <a:spLocks noGrp="1"/>
          </p:cNvSpPr>
          <p:nvPr>
            <p:ph idx="1"/>
          </p:nvPr>
        </p:nvSpPr>
        <p:spPr/>
        <p:txBody>
          <a:bodyPr/>
          <a:lstStyle/>
          <a:p>
            <a:r>
              <a:rPr lang="en-US" dirty="0"/>
              <a:t>Do you like using health apps to get answers to questions, or would you rather sit down with your doctor when you have a question? </a:t>
            </a:r>
          </a:p>
        </p:txBody>
      </p:sp>
    </p:spTree>
    <p:extLst>
      <p:ext uri="{BB962C8B-B14F-4D97-AF65-F5344CB8AC3E}">
        <p14:creationId xmlns:p14="http://schemas.microsoft.com/office/powerpoint/2010/main" val="239500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925A-A0FF-41D3-A045-130697CEAE10}"/>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B9AE66AD-4854-4AB6-976F-3B446EBC36A5}"/>
              </a:ext>
            </a:extLst>
          </p:cNvPr>
          <p:cNvSpPr>
            <a:spLocks noGrp="1"/>
          </p:cNvSpPr>
          <p:nvPr>
            <p:ph idx="1"/>
          </p:nvPr>
        </p:nvSpPr>
        <p:spPr/>
        <p:txBody>
          <a:bodyPr/>
          <a:lstStyle/>
          <a:p>
            <a:r>
              <a:rPr lang="en-US" dirty="0"/>
              <a:t>Do you seek advice from family members (i.e. your mother, sister) when you have a question or are worried about something, or do you keep to yourself?</a:t>
            </a:r>
          </a:p>
        </p:txBody>
      </p:sp>
    </p:spTree>
    <p:extLst>
      <p:ext uri="{BB962C8B-B14F-4D97-AF65-F5344CB8AC3E}">
        <p14:creationId xmlns:p14="http://schemas.microsoft.com/office/powerpoint/2010/main" val="350305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0F7F-54A6-4D40-8F23-2238FBE921F3}"/>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FDB4DBFB-23A8-4ACF-8F66-D385D2655AF6}"/>
              </a:ext>
            </a:extLst>
          </p:cNvPr>
          <p:cNvSpPr>
            <a:spLocks noGrp="1"/>
          </p:cNvSpPr>
          <p:nvPr>
            <p:ph idx="1"/>
          </p:nvPr>
        </p:nvSpPr>
        <p:spPr/>
        <p:txBody>
          <a:bodyPr/>
          <a:lstStyle/>
          <a:p>
            <a:r>
              <a:rPr lang="en-US" dirty="0"/>
              <a:t>If you had to develop an app to help you manage pregnancy or postpartum period, what do you think should be the features of the app?</a:t>
            </a:r>
          </a:p>
        </p:txBody>
      </p:sp>
    </p:spTree>
    <p:extLst>
      <p:ext uri="{BB962C8B-B14F-4D97-AF65-F5344CB8AC3E}">
        <p14:creationId xmlns:p14="http://schemas.microsoft.com/office/powerpoint/2010/main" val="67911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4195-429B-4694-87CD-FC81E7CAE66F}"/>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258BFA03-B83E-4E7E-A7BE-3212F5C046C1}"/>
              </a:ext>
            </a:extLst>
          </p:cNvPr>
          <p:cNvSpPr>
            <a:spLocks noGrp="1"/>
          </p:cNvSpPr>
          <p:nvPr>
            <p:ph idx="1"/>
          </p:nvPr>
        </p:nvSpPr>
        <p:spPr/>
        <p:txBody>
          <a:bodyPr/>
          <a:lstStyle/>
          <a:p>
            <a:r>
              <a:rPr lang="en-US" dirty="0"/>
              <a:t>Would you use a feature such as a journaling feature where you could write? How about features that connect you to your doctor or other professionals such as nurses, where you would type your question and wait for an answer?</a:t>
            </a:r>
          </a:p>
          <a:p>
            <a:endParaRPr lang="en-US" dirty="0"/>
          </a:p>
        </p:txBody>
      </p:sp>
    </p:spTree>
    <p:extLst>
      <p:ext uri="{BB962C8B-B14F-4D97-AF65-F5344CB8AC3E}">
        <p14:creationId xmlns:p14="http://schemas.microsoft.com/office/powerpoint/2010/main" val="327063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D95B-FEE8-4CEE-9119-B68465472DAA}"/>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F177FF8A-952F-4FF8-AFB5-ECCDAFB1C83F}"/>
              </a:ext>
            </a:extLst>
          </p:cNvPr>
          <p:cNvSpPr>
            <a:spLocks noGrp="1"/>
          </p:cNvSpPr>
          <p:nvPr>
            <p:ph idx="1"/>
          </p:nvPr>
        </p:nvSpPr>
        <p:spPr/>
        <p:txBody>
          <a:bodyPr/>
          <a:lstStyle/>
          <a:p>
            <a:r>
              <a:rPr lang="en-US" dirty="0"/>
              <a:t>Would you be willing to share sensitive/private information in the app?</a:t>
            </a:r>
          </a:p>
        </p:txBody>
      </p:sp>
    </p:spTree>
    <p:extLst>
      <p:ext uri="{BB962C8B-B14F-4D97-AF65-F5344CB8AC3E}">
        <p14:creationId xmlns:p14="http://schemas.microsoft.com/office/powerpoint/2010/main" val="1318735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523</Words>
  <Application>Microsoft Office PowerPoint</Application>
  <PresentationFormat>Widescreen</PresentationFormat>
  <Paragraphs>44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Organic</vt:lpstr>
      <vt:lpstr>Appendix B- Patient Question Guide</vt:lpstr>
      <vt:lpstr>Welcome!</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“MomMind” Home Screen</vt:lpstr>
      <vt:lpstr>“My Diary”</vt:lpstr>
      <vt:lpstr>“How are you feeling today?”</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Zingg</dc:creator>
  <cp:lastModifiedBy>Zingg Guzman, Alexandra Q</cp:lastModifiedBy>
  <cp:revision>9</cp:revision>
  <dcterms:created xsi:type="dcterms:W3CDTF">2020-10-15T22:49:22Z</dcterms:created>
  <dcterms:modified xsi:type="dcterms:W3CDTF">2023-05-16T16:29:24Z</dcterms:modified>
</cp:coreProperties>
</file>