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6"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552"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5CB3BE-7278-4234-A3EA-2FF2C1BA8EF0}" type="datetimeFigureOut">
              <a:rPr lang="en-US" smtClean="0"/>
              <a:t>3/30/2023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A33E8-94A0-437A-A21A-FFFE2AA4FA97}" type="slidenum">
              <a:rPr lang="en-US" smtClean="0"/>
              <a:t>‹#›</a:t>
            </a:fld>
            <a:endParaRPr lang="en-US"/>
          </a:p>
        </p:txBody>
      </p:sp>
    </p:spTree>
    <p:extLst>
      <p:ext uri="{BB962C8B-B14F-4D97-AF65-F5344CB8AC3E}">
        <p14:creationId xmlns:p14="http://schemas.microsoft.com/office/powerpoint/2010/main" val="778916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54930834"/>
      </p:ext>
    </p:extLst>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52600" y="1018402"/>
            <a:ext cx="8991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0" algn="l"/>
              </a:tabLst>
              <a:defRPr>
                <a:solidFill>
                  <a:schemeClr val="tx1"/>
                </a:solidFill>
                <a:latin typeface="Arial" pitchFamily="34" charset="0"/>
                <a:cs typeface="Arial" pitchFamily="34" charset="0"/>
              </a:defRPr>
            </a:lvl1pPr>
            <a:lvl2pPr fontAlgn="base">
              <a:spcBef>
                <a:spcPct val="0"/>
              </a:spcBef>
              <a:spcAft>
                <a:spcPct val="0"/>
              </a:spcAft>
              <a:tabLst>
                <a:tab pos="0" algn="l"/>
              </a:tabLst>
              <a:defRPr>
                <a:solidFill>
                  <a:schemeClr val="tx1"/>
                </a:solidFill>
                <a:latin typeface="Arial" pitchFamily="34" charset="0"/>
                <a:cs typeface="Arial" pitchFamily="34" charset="0"/>
              </a:defRPr>
            </a:lvl2pPr>
            <a:lvl3pPr fontAlgn="base">
              <a:spcBef>
                <a:spcPct val="0"/>
              </a:spcBef>
              <a:spcAft>
                <a:spcPct val="0"/>
              </a:spcAft>
              <a:tabLst>
                <a:tab pos="0" algn="l"/>
              </a:tabLst>
              <a:defRPr>
                <a:solidFill>
                  <a:schemeClr val="tx1"/>
                </a:solidFill>
                <a:latin typeface="Arial" pitchFamily="34" charset="0"/>
                <a:cs typeface="Arial" pitchFamily="34" charset="0"/>
              </a:defRPr>
            </a:lvl3pPr>
            <a:lvl4pPr fontAlgn="base">
              <a:spcBef>
                <a:spcPct val="0"/>
              </a:spcBef>
              <a:spcAft>
                <a:spcPct val="0"/>
              </a:spcAft>
              <a:tabLst>
                <a:tab pos="0" algn="l"/>
              </a:tabLst>
              <a:defRPr>
                <a:solidFill>
                  <a:schemeClr val="tx1"/>
                </a:solidFill>
                <a:latin typeface="Arial" pitchFamily="34" charset="0"/>
                <a:cs typeface="Arial" pitchFamily="34" charset="0"/>
              </a:defRPr>
            </a:lvl4pPr>
            <a:lvl5pPr fontAlgn="base">
              <a:spcBef>
                <a:spcPct val="0"/>
              </a:spcBef>
              <a:spcAft>
                <a:spcPct val="0"/>
              </a:spcAft>
              <a:tabLst>
                <a:tab pos="0" algn="l"/>
              </a:tabLst>
              <a:defRPr>
                <a:solidFill>
                  <a:schemeClr val="tx1"/>
                </a:solidFill>
                <a:latin typeface="Arial" pitchFamily="34" charset="0"/>
                <a:cs typeface="Arial" pitchFamily="34" charset="0"/>
              </a:defRPr>
            </a:lvl5pPr>
            <a:lvl6pPr fontAlgn="base">
              <a:spcBef>
                <a:spcPct val="0"/>
              </a:spcBef>
              <a:spcAft>
                <a:spcPct val="0"/>
              </a:spcAft>
              <a:tabLst>
                <a:tab pos="0" algn="l"/>
              </a:tabLst>
              <a:defRPr>
                <a:solidFill>
                  <a:schemeClr val="tx1"/>
                </a:solidFill>
                <a:latin typeface="Arial" pitchFamily="34" charset="0"/>
                <a:cs typeface="Arial" pitchFamily="34" charset="0"/>
              </a:defRPr>
            </a:lvl6pPr>
            <a:lvl7pPr fontAlgn="base">
              <a:spcBef>
                <a:spcPct val="0"/>
              </a:spcBef>
              <a:spcAft>
                <a:spcPct val="0"/>
              </a:spcAft>
              <a:tabLst>
                <a:tab pos="0" algn="l"/>
              </a:tabLst>
              <a:defRPr>
                <a:solidFill>
                  <a:schemeClr val="tx1"/>
                </a:solidFill>
                <a:latin typeface="Arial" pitchFamily="34" charset="0"/>
                <a:cs typeface="Arial" pitchFamily="34" charset="0"/>
              </a:defRPr>
            </a:lvl7pPr>
            <a:lvl8pPr fontAlgn="base">
              <a:spcBef>
                <a:spcPct val="0"/>
              </a:spcBef>
              <a:spcAft>
                <a:spcPct val="0"/>
              </a:spcAft>
              <a:tabLst>
                <a:tab pos="0" algn="l"/>
              </a:tabLst>
              <a:defRPr>
                <a:solidFill>
                  <a:schemeClr val="tx1"/>
                </a:solidFill>
                <a:latin typeface="Arial" pitchFamily="34" charset="0"/>
                <a:cs typeface="Arial" pitchFamily="34" charset="0"/>
              </a:defRPr>
            </a:lvl8pPr>
            <a:lvl9pPr fontAlgn="base">
              <a:spcBef>
                <a:spcPct val="0"/>
              </a:spcBef>
              <a:spcAft>
                <a:spcPct val="0"/>
              </a:spcAft>
              <a:tabLst>
                <a:tab pos="0" algn="l"/>
              </a:tabLst>
              <a:defRPr>
                <a:solidFill>
                  <a:schemeClr val="tx1"/>
                </a:solidFill>
                <a:latin typeface="Arial" pitchFamily="34" charset="0"/>
                <a:cs typeface="Arial"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tab pos="0" algn="l"/>
              </a:tabLst>
            </a:pPr>
            <a:r>
              <a:rPr kumimoji="0" lang="en-US" altLang="en-US"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Figure S1. Effect of 37-mer peptide treatment on HeLa cells over 24 h. (A)</a:t>
            </a:r>
            <a:r>
              <a:rPr kumimoji="0" lang="en-US" altLang="en-US"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Data showed negligible effect on cell viability with an increase in ACP concentration (“*” denotes P&lt;0.01, “**” denotes P&lt;0.001, n=3). </a:t>
            </a:r>
            <a:r>
              <a:rPr kumimoji="0" lang="en-US" altLang="en-US"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kumimoji="0" lang="en-US" altLang="en-US"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Treatment of HeLa cells with 121.5 µM. Untreated cells formed compact circular condensed attached cells. Peptide treatment caused cell morphology to become more rounded, sparse, and detach from the plate. Highlighted circle regions showed rounded dead cells releasing cellular vacuoles.</a:t>
            </a:r>
            <a:r>
              <a:rPr kumimoji="0" lang="en-US" altLang="en-US"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Cell images are processed at magnification scale of 50 µm</a:t>
            </a:r>
            <a:r>
              <a:rPr kumimoji="0" lang="en-US" altLang="en-US" sz="16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0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p:nvPr/>
        </p:nvSpPr>
        <p:spPr>
          <a:xfrm>
            <a:off x="245000" y="3528527"/>
            <a:ext cx="5590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(B)</a:t>
            </a:r>
            <a:endParaRPr/>
          </a:p>
        </p:txBody>
      </p:sp>
      <p:sp>
        <p:nvSpPr>
          <p:cNvPr id="103" name="Google Shape;103;p3"/>
          <p:cNvSpPr txBox="1"/>
          <p:nvPr/>
        </p:nvSpPr>
        <p:spPr>
          <a:xfrm>
            <a:off x="244019" y="397135"/>
            <a:ext cx="5609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(A)</a:t>
            </a:r>
            <a:endParaRPr/>
          </a:p>
        </p:txBody>
      </p:sp>
      <p:graphicFrame>
        <p:nvGraphicFramePr>
          <p:cNvPr id="104" name="Google Shape;104;p3"/>
          <p:cNvGraphicFramePr/>
          <p:nvPr/>
        </p:nvGraphicFramePr>
        <p:xfrm>
          <a:off x="568325" y="3527425"/>
          <a:ext cx="4279900" cy="3246438"/>
        </p:xfrm>
        <a:graphic>
          <a:graphicData uri="http://schemas.openxmlformats.org/presentationml/2006/ole">
            <mc:AlternateContent xmlns:mc="http://schemas.openxmlformats.org/markup-compatibility/2006">
              <mc:Choice xmlns:v="urn:schemas-microsoft-com:vml" Requires="v">
                <p:oleObj spid="_x0000_s1028" r:id="rId4" imgW="4279900" imgH="3246438" progId="Prism7.Document">
                  <p:embed/>
                </p:oleObj>
              </mc:Choice>
              <mc:Fallback>
                <p:oleObj r:id="rId4" imgW="4279900" imgH="3246438" progId="Prism7.Document">
                  <p:embed/>
                  <p:pic>
                    <p:nvPicPr>
                      <p:cNvPr id="0" name=""/>
                      <p:cNvPicPr preferRelativeResize="0"/>
                      <p:nvPr/>
                    </p:nvPicPr>
                    <p:blipFill rotWithShape="1">
                      <a:blip r:embed="rId5">
                        <a:alphaModFix/>
                      </a:blip>
                      <a:srcRect/>
                      <a:stretch/>
                    </p:blipFill>
                    <p:spPr>
                      <a:xfrm>
                        <a:off x="568325" y="3527425"/>
                        <a:ext cx="4279900" cy="3246438"/>
                      </a:xfrm>
                      <a:prstGeom prst="rect">
                        <a:avLst/>
                      </a:prstGeom>
                      <a:noFill/>
                      <a:ln>
                        <a:noFill/>
                      </a:ln>
                    </p:spPr>
                  </p:pic>
                </p:oleObj>
              </mc:Fallback>
            </mc:AlternateContent>
          </a:graphicData>
        </a:graphic>
      </p:graphicFrame>
      <p:sp>
        <p:nvSpPr>
          <p:cNvPr id="105" name="Google Shape;105;p3"/>
          <p:cNvSpPr txBox="1"/>
          <p:nvPr/>
        </p:nvSpPr>
        <p:spPr>
          <a:xfrm>
            <a:off x="-16873" y="1573947"/>
            <a:ext cx="96899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HeLa</a:t>
            </a:r>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(24 h)</a:t>
            </a:r>
            <a:endParaRPr/>
          </a:p>
        </p:txBody>
      </p:sp>
      <p:sp>
        <p:nvSpPr>
          <p:cNvPr id="106" name="Google Shape;106;p3"/>
          <p:cNvSpPr txBox="1"/>
          <p:nvPr/>
        </p:nvSpPr>
        <p:spPr>
          <a:xfrm>
            <a:off x="1712137" y="102955"/>
            <a:ext cx="2438489" cy="35278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1600" b="1">
                <a:solidFill>
                  <a:srgbClr val="000000"/>
                </a:solidFill>
                <a:latin typeface="Times New Roman"/>
                <a:ea typeface="Times New Roman"/>
                <a:cs typeface="Times New Roman"/>
                <a:sym typeface="Times New Roman"/>
              </a:rPr>
              <a:t>Untreated</a:t>
            </a:r>
            <a:endParaRPr sz="1600" b="1">
              <a:solidFill>
                <a:schemeClr val="dk1"/>
              </a:solidFill>
              <a:latin typeface="Times New Roman"/>
              <a:ea typeface="Times New Roman"/>
              <a:cs typeface="Times New Roman"/>
              <a:sym typeface="Times New Roman"/>
            </a:endParaRPr>
          </a:p>
        </p:txBody>
      </p:sp>
      <p:sp>
        <p:nvSpPr>
          <p:cNvPr id="107" name="Google Shape;107;p3"/>
          <p:cNvSpPr txBox="1"/>
          <p:nvPr/>
        </p:nvSpPr>
        <p:spPr>
          <a:xfrm>
            <a:off x="6233746" y="102955"/>
            <a:ext cx="3049152" cy="35278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1600" b="1">
                <a:solidFill>
                  <a:srgbClr val="000000"/>
                </a:solidFill>
                <a:latin typeface="Times New Roman"/>
                <a:ea typeface="Times New Roman"/>
                <a:cs typeface="Times New Roman"/>
                <a:sym typeface="Times New Roman"/>
              </a:rPr>
              <a:t>37-mer peptide (121.5 µM)</a:t>
            </a:r>
            <a:endParaRPr sz="1600" b="1">
              <a:solidFill>
                <a:schemeClr val="dk1"/>
              </a:solidFill>
              <a:latin typeface="Times New Roman"/>
              <a:ea typeface="Times New Roman"/>
              <a:cs typeface="Times New Roman"/>
              <a:sym typeface="Times New Roman"/>
            </a:endParaRPr>
          </a:p>
        </p:txBody>
      </p:sp>
      <p:pic>
        <p:nvPicPr>
          <p:cNvPr id="108" name="Google Shape;108;p3" descr="A picture containing text, nature, rain, wall&#10;&#10;Description automatically generated"/>
          <p:cNvPicPr preferRelativeResize="0"/>
          <p:nvPr/>
        </p:nvPicPr>
        <p:blipFill rotWithShape="1">
          <a:blip r:embed="rId6">
            <a:alphaModFix/>
          </a:blip>
          <a:srcRect/>
          <a:stretch/>
        </p:blipFill>
        <p:spPr>
          <a:xfrm>
            <a:off x="738669" y="462111"/>
            <a:ext cx="4572000" cy="2651760"/>
          </a:xfrm>
          <a:prstGeom prst="rect">
            <a:avLst/>
          </a:prstGeom>
          <a:noFill/>
          <a:ln>
            <a:noFill/>
          </a:ln>
        </p:spPr>
      </p:pic>
      <p:pic>
        <p:nvPicPr>
          <p:cNvPr id="109" name="Google Shape;109;p3" descr="A picture containing text, nature&#10;&#10;Description automatically generated"/>
          <p:cNvPicPr preferRelativeResize="0"/>
          <p:nvPr/>
        </p:nvPicPr>
        <p:blipFill rotWithShape="1">
          <a:blip r:embed="rId7">
            <a:alphaModFix/>
          </a:blip>
          <a:srcRect/>
          <a:stretch/>
        </p:blipFill>
        <p:spPr>
          <a:xfrm>
            <a:off x="5398483" y="462111"/>
            <a:ext cx="4572000" cy="2651760"/>
          </a:xfrm>
          <a:prstGeom prst="rect">
            <a:avLst/>
          </a:prstGeom>
          <a:noFill/>
          <a:ln>
            <a:noFill/>
          </a:ln>
        </p:spPr>
      </p:pic>
      <p:pic>
        <p:nvPicPr>
          <p:cNvPr id="1028" name="Picture 4" descr="https://lh5.googleusercontent.com/VvfuCsOYF4H37mYZYiyDMAJ2NaN9US7m2lpSP5Z77tb17lMxcp6yghrADroxMAkshdGmkeXq-NaFFabmrqdCO_xhHUAp6qZAdMB1LuHPjymDq8SFKM89n1pCJA4p7pmywnq1k3lxaiwSSXea9Dpgfp1UqShQwff-sWHcNDbycJqywPugrr-9EUgpPBGa1hlQDFw=s20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6609" y="2951946"/>
            <a:ext cx="533400" cy="161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5.googleusercontent.com/VvfuCsOYF4H37mYZYiyDMAJ2NaN9US7m2lpSP5Z77tb17lMxcp6yghrADroxMAkshdGmkeXq-NaFFabmrqdCO_xhHUAp6qZAdMB1LuHPjymDq8SFKM89n1pCJA4p7pmywnq1k3lxaiwSSXea9Dpgfp1UqShQwff-sWHcNDbycJqywPugrr-9EUgpPBGa1hlQDFw=s20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7083" y="2951946"/>
            <a:ext cx="533400" cy="16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52805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109</Words>
  <Application>Microsoft Office PowerPoint</Application>
  <PresentationFormat>Custom</PresentationFormat>
  <Paragraphs>8</Paragraphs>
  <Slides>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4" baseType="lpstr">
      <vt:lpstr>Office Theme</vt:lpstr>
      <vt:lpstr>GraphPad Prism 7 Project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Manuscript-figures_ Supplementary data</dc:title>
  <dc:creator>Khaled AbdelRaouf</dc:creator>
  <cp:lastModifiedBy>Sheri</cp:lastModifiedBy>
  <cp:revision>3</cp:revision>
  <dcterms:created xsi:type="dcterms:W3CDTF">2021-09-29T15:36:37Z</dcterms:created>
  <dcterms:modified xsi:type="dcterms:W3CDTF">2023-03-30T13:56:23Z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Manuscript-figures_ Supplementary data</vt:lpwstr>
  </property>
  <property fmtid="{D5CDD505-2E9C-101B-9397-08002B2CF9AE}" pid="3" name="SlideDescription">
    <vt:lpwstr/>
  </property>
</Properties>
</file>