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1" r:id="rId4"/>
    <p:sldId id="262" r:id="rId5"/>
    <p:sldId id="266" r:id="rId6"/>
    <p:sldId id="267" r:id="rId7"/>
    <p:sldId id="268" r:id="rId8"/>
    <p:sldId id="295" r:id="rId9"/>
    <p:sldId id="286" r:id="rId10"/>
    <p:sldId id="290" r:id="rId11"/>
    <p:sldId id="291" r:id="rId12"/>
    <p:sldId id="292" r:id="rId13"/>
    <p:sldId id="273" r:id="rId14"/>
    <p:sldId id="274" r:id="rId15"/>
    <p:sldId id="276" r:id="rId16"/>
    <p:sldId id="293" r:id="rId17"/>
    <p:sldId id="294" r:id="rId18"/>
    <p:sldId id="279" r:id="rId19"/>
    <p:sldId id="280" r:id="rId20"/>
    <p:sldId id="284" r:id="rId21"/>
    <p:sldId id="282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167" autoAdjust="0"/>
    <p:restoredTop sz="93923" autoAdjust="0"/>
  </p:normalViewPr>
  <p:slideViewPr>
    <p:cSldViewPr>
      <p:cViewPr varScale="1">
        <p:scale>
          <a:sx n="71" d="100"/>
          <a:sy n="71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1B5D-2F96-4224-8EE3-BD522116569E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BB5E4-B6EA-4FAE-ABE1-716C8F5020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129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244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67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33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33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34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90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2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2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26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2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2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BB5E4-B6EA-4FAE-ABE1-716C8F5020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26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11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77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1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0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18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33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6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53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85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74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45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055A-C908-4BF7-8D16-D850760393DA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1DC27-1FED-4CAD-ACCF-33A34FA69D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32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2B </a:t>
            </a:r>
            <a:endParaRPr lang="zh-CN" altLang="en-US" sz="4800" b="1" dirty="0"/>
          </a:p>
        </p:txBody>
      </p:sp>
      <p:pic>
        <p:nvPicPr>
          <p:cNvPr id="1027" name="Picture 3" descr="F:\补实验文献\WB结果\原版\Runx2\2022092run57 2 2022.09.27_15.54.52_Ch\2022092run57 2 2022.09.27_15.54.52_Ch+Mark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5971"/>
          <a:stretch/>
        </p:blipFill>
        <p:spPr bwMode="auto">
          <a:xfrm>
            <a:off x="2369440" y="2954718"/>
            <a:ext cx="5268847" cy="101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2238677" y="3138839"/>
            <a:ext cx="2329599" cy="6480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5092" y="3261891"/>
            <a:ext cx="1606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Fig2B Runx2-2</a:t>
            </a:r>
            <a:endParaRPr lang="zh-CN" altLang="en-US" dirty="0"/>
          </a:p>
        </p:txBody>
      </p:sp>
      <p:pic>
        <p:nvPicPr>
          <p:cNvPr id="1029" name="Picture 5" descr="F:\补实验文献\WB结果\原版\Runx2\2022092run57a1qq 2022.09.27_15.58.57_Ch\2022092run57a1qq 2022.09.27_15.58.57_Ch+Mark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87"/>
          <a:stretch/>
        </p:blipFill>
        <p:spPr bwMode="auto">
          <a:xfrm>
            <a:off x="2090741" y="4468574"/>
            <a:ext cx="5206069" cy="10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4728828" y="4663979"/>
            <a:ext cx="2329599" cy="6480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44143" y="4803349"/>
            <a:ext cx="221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Fig2B Runx2-3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410734" y="914217"/>
            <a:ext cx="4628415" cy="1898501"/>
            <a:chOff x="410734" y="914217"/>
            <a:chExt cx="4628415" cy="1898501"/>
          </a:xfrm>
        </p:grpSpPr>
        <p:sp>
          <p:nvSpPr>
            <p:cNvPr id="3" name="矩形 2"/>
            <p:cNvSpPr/>
            <p:nvPr/>
          </p:nvSpPr>
          <p:spPr>
            <a:xfrm>
              <a:off x="410734" y="1604995"/>
              <a:ext cx="18308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Fig2B Runx2-1</a:t>
              </a:r>
              <a:endParaRPr lang="zh-CN" altLang="en-US" dirty="0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8806" y="914217"/>
              <a:ext cx="3020343" cy="1898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2364177" y="1433435"/>
              <a:ext cx="2329599" cy="64807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4177" y="1033325"/>
              <a:ext cx="40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</a:rPr>
                <a:t>M</a:t>
              </a:r>
              <a:endParaRPr lang="zh-CN" altLang="en-US" sz="2000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72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793" y="4076272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Fig4D Nrf2-3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4281" y="2842531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Fig4D Nrf2-2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664614" y="3622561"/>
            <a:ext cx="5633360" cy="1325460"/>
            <a:chOff x="3469341" y="1256517"/>
            <a:chExt cx="5633360" cy="1325460"/>
          </a:xfrm>
        </p:grpSpPr>
        <p:pic>
          <p:nvPicPr>
            <p:cNvPr id="18" name="Picture 2" descr="F:\补实验文献\WB结果\原版\20220621\2022-6-21 nrf1a 2022.06.21_14.23.36_Ch\2022-6-21 nrf1a 2022.06.21_14.23.36_Ch+Mark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" t="-4013" r="690" b="79357"/>
            <a:stretch/>
          </p:blipFill>
          <p:spPr bwMode="auto">
            <a:xfrm>
              <a:off x="3469341" y="1256517"/>
              <a:ext cx="5610540" cy="1232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7452320" y="1700808"/>
              <a:ext cx="1650381" cy="88116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87818" y="2360194"/>
            <a:ext cx="4552675" cy="1306538"/>
            <a:chOff x="3724835" y="2581977"/>
            <a:chExt cx="4552675" cy="130653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69" t="-3497" r="2098" b="-4510"/>
            <a:stretch/>
          </p:blipFill>
          <p:spPr bwMode="auto">
            <a:xfrm flipV="1">
              <a:off x="3724835" y="2581977"/>
              <a:ext cx="4552675" cy="130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5801939" y="2808395"/>
              <a:ext cx="1146325" cy="83662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31345" y="1480607"/>
            <a:ext cx="4600575" cy="836629"/>
            <a:chOff x="4427984" y="3888515"/>
            <a:chExt cx="4600575" cy="836629"/>
          </a:xfrm>
        </p:grpSpPr>
        <p:sp>
          <p:nvSpPr>
            <p:cNvPr id="17" name="矩形 16"/>
            <p:cNvSpPr/>
            <p:nvPr/>
          </p:nvSpPr>
          <p:spPr>
            <a:xfrm>
              <a:off x="7072194" y="3973911"/>
              <a:ext cx="760252" cy="565765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3916480"/>
              <a:ext cx="4600575" cy="77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7452320" y="3888515"/>
              <a:ext cx="1146325" cy="83662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20797" y="1640399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Fig4D </a:t>
            </a:r>
            <a:r>
              <a:rPr lang="en-US" altLang="zh-CN" dirty="0" smtClean="0"/>
              <a:t>Nrf2-1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4D 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936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662" y="4104187"/>
            <a:ext cx="174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Fig4D </a:t>
            </a:r>
            <a:r>
              <a:rPr lang="en-US" altLang="zh-CN" dirty="0" smtClean="0"/>
              <a:t>HO-3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72628" y="287559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Fig4D HO-2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58800" y="182046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Fig4D </a:t>
            </a:r>
            <a:r>
              <a:rPr lang="en-US" altLang="zh-CN" dirty="0"/>
              <a:t>HO-1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r="-1206"/>
          <a:stretch/>
        </p:blipFill>
        <p:spPr bwMode="auto">
          <a:xfrm>
            <a:off x="2318574" y="1469297"/>
            <a:ext cx="6172199" cy="93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408101" y="3546444"/>
            <a:ext cx="4342821" cy="1598477"/>
            <a:chOff x="4380495" y="1398494"/>
            <a:chExt cx="4342821" cy="1598477"/>
          </a:xfrm>
        </p:grpSpPr>
        <p:pic>
          <p:nvPicPr>
            <p:cNvPr id="9224" name="Picture 8" descr="C:\Users\Administrator\Desktop\图片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" t="20525" r="3313" b="29796"/>
            <a:stretch/>
          </p:blipFill>
          <p:spPr bwMode="auto">
            <a:xfrm>
              <a:off x="4380495" y="1398494"/>
              <a:ext cx="4342821" cy="1598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4973532" y="1891526"/>
              <a:ext cx="2406780" cy="83662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4329734" y="1511592"/>
            <a:ext cx="1874189" cy="8366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4D </a:t>
            </a:r>
            <a:endParaRPr lang="zh-CN" altLang="en-US" sz="4800" b="1" dirty="0"/>
          </a:p>
        </p:txBody>
      </p:sp>
      <p:grpSp>
        <p:nvGrpSpPr>
          <p:cNvPr id="4" name="组合 3"/>
          <p:cNvGrpSpPr/>
          <p:nvPr/>
        </p:nvGrpSpPr>
        <p:grpSpPr>
          <a:xfrm>
            <a:off x="2381532" y="2523033"/>
            <a:ext cx="6658037" cy="936286"/>
            <a:chOff x="4139951" y="2947143"/>
            <a:chExt cx="6658037" cy="93628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-340"/>
            <a:stretch/>
          </p:blipFill>
          <p:spPr bwMode="auto">
            <a:xfrm>
              <a:off x="4139951" y="2947143"/>
              <a:ext cx="6658037" cy="936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矩形 22"/>
            <p:cNvSpPr/>
            <p:nvPr/>
          </p:nvSpPr>
          <p:spPr>
            <a:xfrm>
              <a:off x="4171920" y="2996971"/>
              <a:ext cx="2005002" cy="83662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946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7860" y="4077798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Fig4D </a:t>
            </a:r>
            <a:r>
              <a:rPr lang="el-GR" altLang="zh-CN" sz="2000" dirty="0"/>
              <a:t>β-</a:t>
            </a:r>
            <a:r>
              <a:rPr lang="en-US" altLang="zh-CN" sz="2000" dirty="0" smtClean="0"/>
              <a:t>actin-3</a:t>
            </a:r>
            <a:endParaRPr lang="zh-CN" altLang="en-US" sz="2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2504537" y="3907135"/>
            <a:ext cx="5200650" cy="962025"/>
            <a:chOff x="1703016" y="2682999"/>
            <a:chExt cx="5200650" cy="9620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016" y="2682999"/>
              <a:ext cx="5200650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266308" y="2899556"/>
              <a:ext cx="1584176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501484" y="1312682"/>
            <a:ext cx="5062267" cy="1138807"/>
            <a:chOff x="5702421" y="3773772"/>
            <a:chExt cx="2786572" cy="722027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1348" b="4915"/>
            <a:stretch/>
          </p:blipFill>
          <p:spPr bwMode="auto">
            <a:xfrm>
              <a:off x="5702421" y="3773772"/>
              <a:ext cx="2786572" cy="722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6588224" y="3804184"/>
              <a:ext cx="669812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718803" y="1673119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Fig4D </a:t>
            </a:r>
            <a:r>
              <a:rPr lang="el-GR" altLang="zh-CN" sz="2000" dirty="0"/>
              <a:t>β-</a:t>
            </a:r>
            <a:r>
              <a:rPr lang="en-US" altLang="zh-CN" sz="2000" dirty="0"/>
              <a:t>actin-1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706677" y="2939549"/>
            <a:ext cx="1763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Fig4D </a:t>
            </a:r>
            <a:r>
              <a:rPr lang="el-GR" altLang="zh-CN" sz="2000" dirty="0"/>
              <a:t>β-</a:t>
            </a:r>
            <a:r>
              <a:rPr lang="en-US" altLang="zh-CN" sz="2000" dirty="0"/>
              <a:t>actin-2</a:t>
            </a:r>
            <a:endParaRPr lang="zh-CN" altLang="en-US" sz="2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2524461" y="2651544"/>
            <a:ext cx="5160581" cy="976121"/>
            <a:chOff x="5590629" y="4495799"/>
            <a:chExt cx="3334813" cy="661393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629" y="4495799"/>
              <a:ext cx="3334813" cy="661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7075530" y="4562040"/>
              <a:ext cx="669812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4D 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8355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4E </a:t>
            </a:r>
            <a:endParaRPr lang="zh-CN" altLang="en-US" sz="4800" b="1" dirty="0"/>
          </a:p>
        </p:txBody>
      </p:sp>
      <p:sp>
        <p:nvSpPr>
          <p:cNvPr id="2" name="矩形 1"/>
          <p:cNvSpPr/>
          <p:nvPr/>
        </p:nvSpPr>
        <p:spPr>
          <a:xfrm>
            <a:off x="262835" y="194877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Fig4E </a:t>
            </a:r>
            <a:r>
              <a:rPr lang="en-US" altLang="zh-CN" sz="2000" dirty="0"/>
              <a:t>Nrf2-1</a:t>
            </a:r>
            <a:endParaRPr lang="zh-CN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219363" y="305319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Fig4E </a:t>
            </a:r>
            <a:r>
              <a:rPr lang="en-US" altLang="zh-CN" sz="2000" dirty="0"/>
              <a:t>Nrf2-2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226188" y="4469050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Fig4E </a:t>
            </a:r>
            <a:r>
              <a:rPr lang="en-US" altLang="zh-CN" sz="2000" dirty="0"/>
              <a:t>Nrf2-3</a:t>
            </a:r>
            <a:endParaRPr lang="zh-CN" altLang="en-US" sz="2000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979712" y="1698572"/>
            <a:ext cx="4219783" cy="836629"/>
            <a:chOff x="4788024" y="3168435"/>
            <a:chExt cx="4219783" cy="83662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212957"/>
              <a:ext cx="4219783" cy="792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5652120" y="3168435"/>
              <a:ext cx="1578373" cy="83662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76718" y="2747159"/>
            <a:ext cx="4219782" cy="1012188"/>
            <a:chOff x="4788025" y="4254188"/>
            <a:chExt cx="4219782" cy="1012188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5" y="4278199"/>
              <a:ext cx="4219782" cy="988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788025" y="4254188"/>
              <a:ext cx="1648144" cy="101218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78017" y="4030460"/>
            <a:ext cx="4221478" cy="1198740"/>
            <a:chOff x="4788025" y="5314938"/>
            <a:chExt cx="3171825" cy="1012188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5" y="5401932"/>
              <a:ext cx="3171825" cy="8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5148064" y="5314938"/>
              <a:ext cx="1648144" cy="101218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630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4E</a:t>
            </a:r>
            <a:endParaRPr lang="zh-CN" altLang="en-US" sz="4800" b="1" dirty="0"/>
          </a:p>
        </p:txBody>
      </p:sp>
      <p:sp>
        <p:nvSpPr>
          <p:cNvPr id="2" name="矩形 1"/>
          <p:cNvSpPr/>
          <p:nvPr/>
        </p:nvSpPr>
        <p:spPr>
          <a:xfrm>
            <a:off x="537926" y="3155837"/>
            <a:ext cx="1505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Fig4E </a:t>
            </a:r>
            <a:r>
              <a:rPr lang="en-US" altLang="zh-CN" dirty="0" smtClean="0"/>
              <a:t>Runx2-2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09616" y="4830401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Fig4E Runx2-3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6235" y="1691805"/>
            <a:ext cx="1505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Fig4E Runx2-1</a:t>
            </a:r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5" t="-21980" r="-2277" b="-27975"/>
          <a:stretch/>
        </p:blipFill>
        <p:spPr bwMode="auto">
          <a:xfrm flipH="1">
            <a:off x="2042952" y="4390601"/>
            <a:ext cx="5747178" cy="128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104068" y="2723306"/>
            <a:ext cx="6091518" cy="1156066"/>
            <a:chOff x="2096492" y="1544334"/>
            <a:chExt cx="6091518" cy="115606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67" t="-18549" r="420" b="2968"/>
            <a:stretch/>
          </p:blipFill>
          <p:spPr bwMode="auto">
            <a:xfrm rot="21426934" flipH="1">
              <a:off x="2096492" y="1544334"/>
              <a:ext cx="6091518" cy="1156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3941354" y="1928541"/>
              <a:ext cx="1795008" cy="289017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41962" y="1454265"/>
            <a:ext cx="5604291" cy="929602"/>
            <a:chOff x="2071263" y="4854247"/>
            <a:chExt cx="5604291" cy="92960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" r="149" b="6065"/>
            <a:stretch/>
          </p:blipFill>
          <p:spPr bwMode="auto">
            <a:xfrm>
              <a:off x="2071263" y="4854247"/>
              <a:ext cx="5604291" cy="929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2071263" y="4888993"/>
              <a:ext cx="1870459" cy="479793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5299657" y="4679980"/>
            <a:ext cx="1728192" cy="47979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08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" t="-8918" r="-3530"/>
          <a:stretch/>
        </p:blipFill>
        <p:spPr bwMode="auto">
          <a:xfrm>
            <a:off x="1742756" y="3048109"/>
            <a:ext cx="7248491" cy="81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0" t="-31099" r="-3128"/>
          <a:stretch/>
        </p:blipFill>
        <p:spPr bwMode="auto">
          <a:xfrm>
            <a:off x="2204348" y="1493508"/>
            <a:ext cx="7086600" cy="98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4E</a:t>
            </a:r>
            <a:endParaRPr lang="zh-CN" altLang="en-US" sz="4800" b="1" dirty="0"/>
          </a:p>
        </p:txBody>
      </p:sp>
      <p:sp>
        <p:nvSpPr>
          <p:cNvPr id="8" name="矩形 7"/>
          <p:cNvSpPr/>
          <p:nvPr/>
        </p:nvSpPr>
        <p:spPr>
          <a:xfrm>
            <a:off x="3673913" y="1624860"/>
            <a:ext cx="2477815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2647" y="1812546"/>
            <a:ext cx="1592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Fig4E </a:t>
            </a:r>
            <a:r>
              <a:rPr lang="el-GR" altLang="zh-CN" dirty="0"/>
              <a:t>β-</a:t>
            </a:r>
            <a:r>
              <a:rPr lang="en-US" altLang="zh-CN" dirty="0"/>
              <a:t>actin-1</a:t>
            </a:r>
            <a:endParaRPr lang="zh-CN" altLang="en-US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3"/>
          <a:stretch/>
        </p:blipFill>
        <p:spPr bwMode="auto">
          <a:xfrm>
            <a:off x="1988324" y="4425583"/>
            <a:ext cx="4565546" cy="80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4108" y="4580083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Fig4E </a:t>
            </a:r>
            <a:r>
              <a:rPr lang="el-GR" altLang="zh-CN" dirty="0"/>
              <a:t>β-</a:t>
            </a:r>
            <a:r>
              <a:rPr lang="en-US" altLang="zh-CN" dirty="0"/>
              <a:t>actin-3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588077" y="4365104"/>
            <a:ext cx="154901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2212" y="3028644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Fig4E </a:t>
            </a:r>
            <a:r>
              <a:rPr lang="el-GR" altLang="zh-CN" dirty="0"/>
              <a:t>β-</a:t>
            </a:r>
            <a:r>
              <a:rPr lang="en-US" altLang="zh-CN" dirty="0" smtClean="0"/>
              <a:t>actin-2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726558" y="2989840"/>
            <a:ext cx="2505739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47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Administrator\Desktop\新建文件夹\70 2022.06.17_12.17.54_Ch\70 2022.06.17_12.16.17_Ch+Mark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6" t="17073" r="19621" b="68223"/>
          <a:stretch/>
        </p:blipFill>
        <p:spPr bwMode="auto">
          <a:xfrm flipH="1">
            <a:off x="2587759" y="1832961"/>
            <a:ext cx="3133163" cy="8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5A</a:t>
            </a:r>
            <a:endParaRPr lang="zh-CN" alt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677744" y="2004936"/>
            <a:ext cx="1523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Fig5A Keap1-1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49994" y="4537394"/>
            <a:ext cx="1523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Fig5A Keap1-3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984548" y="2011029"/>
            <a:ext cx="1368152" cy="481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201" name="Picture 9" descr="C:\Users\Administrator\Desktop\图片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5" t="-1388" r="-4008" b="-7853"/>
          <a:stretch/>
        </p:blipFill>
        <p:spPr bwMode="auto">
          <a:xfrm flipH="1">
            <a:off x="2339750" y="4034118"/>
            <a:ext cx="5311625" cy="2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2908563" y="4761210"/>
            <a:ext cx="1685181" cy="481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47" y="3107713"/>
            <a:ext cx="4160523" cy="78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4751464" y="3313706"/>
            <a:ext cx="1052641" cy="481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59034" y="3272390"/>
            <a:ext cx="1523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Fig5A </a:t>
            </a:r>
            <a:r>
              <a:rPr lang="en-US" altLang="zh-CN" dirty="0" smtClean="0"/>
              <a:t>Keap1-2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2682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5A</a:t>
            </a:r>
            <a:endParaRPr lang="zh-CN" altLang="en-US" sz="44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1994908" y="3068496"/>
            <a:ext cx="5943600" cy="1095375"/>
            <a:chOff x="2123728" y="3800849"/>
            <a:chExt cx="5943600" cy="1095375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61" r="-1899"/>
            <a:stretch/>
          </p:blipFill>
          <p:spPr bwMode="auto">
            <a:xfrm>
              <a:off x="2123728" y="3800849"/>
              <a:ext cx="5943600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矩形 25"/>
            <p:cNvSpPr/>
            <p:nvPr/>
          </p:nvSpPr>
          <p:spPr>
            <a:xfrm>
              <a:off x="2371467" y="4025257"/>
              <a:ext cx="1133902" cy="6308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179512" y="1826996"/>
            <a:ext cx="1620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Fig5A </a:t>
            </a:r>
            <a:r>
              <a:rPr lang="el-GR" altLang="zh-CN" dirty="0"/>
              <a:t>β-</a:t>
            </a:r>
            <a:r>
              <a:rPr lang="en-US" altLang="zh-CN" dirty="0"/>
              <a:t>actin-1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98503" y="4899232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Fig5A </a:t>
            </a:r>
            <a:r>
              <a:rPr lang="el-GR" altLang="zh-CN" dirty="0"/>
              <a:t>β-</a:t>
            </a:r>
            <a:r>
              <a:rPr lang="en-US" altLang="zh-CN" dirty="0" smtClean="0"/>
              <a:t>actin-3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1994835" y="4507191"/>
            <a:ext cx="5145063" cy="1153414"/>
            <a:chOff x="2455374" y="5728782"/>
            <a:chExt cx="4719933" cy="936104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374" y="5728782"/>
              <a:ext cx="4719933" cy="936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6034558" y="5728782"/>
              <a:ext cx="1082918" cy="80678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69176" y="3246852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Fig5A </a:t>
            </a:r>
            <a:r>
              <a:rPr lang="el-GR" altLang="zh-CN" dirty="0"/>
              <a:t>β-</a:t>
            </a:r>
            <a:r>
              <a:rPr lang="en-US" altLang="zh-CN" dirty="0" smtClean="0"/>
              <a:t>actin-2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746068" y="1499208"/>
            <a:ext cx="7005916" cy="1095375"/>
            <a:chOff x="1964552" y="2459122"/>
            <a:chExt cx="7005916" cy="1095375"/>
          </a:xfrm>
        </p:grpSpPr>
        <p:sp>
          <p:nvSpPr>
            <p:cNvPr id="25" name="矩形 24"/>
            <p:cNvSpPr/>
            <p:nvPr/>
          </p:nvSpPr>
          <p:spPr>
            <a:xfrm>
              <a:off x="6233760" y="2625409"/>
              <a:ext cx="1513909" cy="6308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732" r="-2933"/>
            <a:stretch/>
          </p:blipFill>
          <p:spPr bwMode="auto">
            <a:xfrm>
              <a:off x="1964552" y="2459122"/>
              <a:ext cx="7005916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792276" y="2659720"/>
              <a:ext cx="1590159" cy="4816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549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5B</a:t>
            </a:r>
            <a:endParaRPr lang="zh-CN" altLang="en-US" sz="4400" b="1" dirty="0"/>
          </a:p>
        </p:txBody>
      </p:sp>
      <p:sp>
        <p:nvSpPr>
          <p:cNvPr id="5" name="矩形 4"/>
          <p:cNvSpPr/>
          <p:nvPr/>
        </p:nvSpPr>
        <p:spPr>
          <a:xfrm>
            <a:off x="255091" y="4943677"/>
            <a:ext cx="151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Fig4B Keap1-3</a:t>
            </a:r>
            <a:endParaRPr lang="zh-CN" altLang="en-US" dirty="0"/>
          </a:p>
        </p:txBody>
      </p:sp>
      <p:pic>
        <p:nvPicPr>
          <p:cNvPr id="11" name="Picture 9" descr="C:\Users\Administrator\Desktop\图片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t="26643" r="-1352" b="20804"/>
          <a:stretch/>
        </p:blipFill>
        <p:spPr bwMode="auto">
          <a:xfrm flipH="1">
            <a:off x="1926680" y="4527478"/>
            <a:ext cx="5381624" cy="9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4617492" y="4646686"/>
            <a:ext cx="1807275" cy="481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1518" y="3347063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Fig5B Keap1-2</a:t>
            </a:r>
            <a:endParaRPr lang="zh-CN" altLang="en-US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58" y="3152958"/>
            <a:ext cx="4160523" cy="78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2044067" y="3353587"/>
            <a:ext cx="1210727" cy="481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80" y="1968704"/>
            <a:ext cx="4160523" cy="78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3150642" y="2117924"/>
            <a:ext cx="1004009" cy="63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6473" y="215092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Fig5B Keap1-1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867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5B</a:t>
            </a:r>
            <a:endParaRPr lang="zh-CN" altLang="en-US" sz="4400" b="1" dirty="0"/>
          </a:p>
        </p:txBody>
      </p:sp>
      <p:sp>
        <p:nvSpPr>
          <p:cNvPr id="4" name="矩形 3"/>
          <p:cNvSpPr/>
          <p:nvPr/>
        </p:nvSpPr>
        <p:spPr>
          <a:xfrm>
            <a:off x="539552" y="3308052"/>
            <a:ext cx="1594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Fig4B Nrf2-2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529809" y="2034649"/>
            <a:ext cx="1594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Fig4B Nrf2-1</a:t>
            </a:r>
            <a:endParaRPr lang="zh-CN" altLang="en-US" sz="1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2312404" y="4184106"/>
            <a:ext cx="4363730" cy="1168858"/>
            <a:chOff x="4309426" y="2528757"/>
            <a:chExt cx="3912994" cy="70094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9426" y="2566059"/>
              <a:ext cx="3912994" cy="66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6571910" y="2528757"/>
              <a:ext cx="1240450" cy="70094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506913" y="4599258"/>
            <a:ext cx="1594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Fig4B Nrf2-3</a:t>
            </a:r>
            <a:endParaRPr lang="zh-CN" altLang="en-US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2305769" y="3117289"/>
            <a:ext cx="3965714" cy="903880"/>
            <a:chOff x="3347864" y="3461225"/>
            <a:chExt cx="3070886" cy="73400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7" t="25854" r="16875" b="21951"/>
            <a:stretch/>
          </p:blipFill>
          <p:spPr bwMode="auto">
            <a:xfrm flipH="1" flipV="1">
              <a:off x="3347864" y="3505572"/>
              <a:ext cx="3070886" cy="631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矩形 19"/>
            <p:cNvSpPr/>
            <p:nvPr/>
          </p:nvSpPr>
          <p:spPr>
            <a:xfrm>
              <a:off x="5232353" y="3461225"/>
              <a:ext cx="1186397" cy="734008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769" y="1695605"/>
            <a:ext cx="4917813" cy="115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矩形 25"/>
          <p:cNvSpPr/>
          <p:nvPr/>
        </p:nvSpPr>
        <p:spPr>
          <a:xfrm>
            <a:off x="5717094" y="1643457"/>
            <a:ext cx="1296144" cy="117962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5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607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2B </a:t>
            </a:r>
            <a:endParaRPr lang="zh-CN" altLang="en-US" sz="48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" t="-19798" r="-4563" b="-12292"/>
          <a:stretch/>
        </p:blipFill>
        <p:spPr bwMode="auto">
          <a:xfrm>
            <a:off x="1761489" y="3645996"/>
            <a:ext cx="5864325" cy="121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11803" y="407186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Fig2B </a:t>
            </a:r>
            <a:r>
              <a:rPr lang="en-US" altLang="zh-CN" dirty="0" smtClean="0"/>
              <a:t>BMP2-3</a:t>
            </a:r>
            <a:endParaRPr lang="zh-CN" alt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2" t="1700" r="1032" b="-1700"/>
          <a:stretch/>
        </p:blipFill>
        <p:spPr bwMode="auto">
          <a:xfrm>
            <a:off x="1666796" y="2742695"/>
            <a:ext cx="4588024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107504" y="2769793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Fig2B BMP2-2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536939" y="3886230"/>
            <a:ext cx="1652319" cy="7383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92438" y="2742695"/>
            <a:ext cx="1959320" cy="68325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1803" y="1021461"/>
            <a:ext cx="6533276" cy="1722309"/>
            <a:chOff x="98666" y="5229200"/>
            <a:chExt cx="6533276" cy="1722309"/>
          </a:xfrm>
        </p:grpSpPr>
        <p:sp>
          <p:nvSpPr>
            <p:cNvPr id="5" name="矩形 4"/>
            <p:cNvSpPr/>
            <p:nvPr/>
          </p:nvSpPr>
          <p:spPr>
            <a:xfrm>
              <a:off x="98666" y="5478433"/>
              <a:ext cx="1492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Fig2B </a:t>
              </a:r>
              <a:r>
                <a:rPr lang="en-US" altLang="zh-CN" dirty="0" smtClean="0"/>
                <a:t>BMP2-1</a:t>
              </a:r>
              <a:endParaRPr lang="zh-CN" altLang="en-US" dirty="0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2" t="-16215" r="727" b="-45258"/>
            <a:stretch/>
          </p:blipFill>
          <p:spPr bwMode="auto">
            <a:xfrm flipH="1">
              <a:off x="1720294" y="5229200"/>
              <a:ext cx="4911648" cy="1722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1951422" y="5814853"/>
              <a:ext cx="1908330" cy="496377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501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5B</a:t>
            </a:r>
            <a:endParaRPr lang="zh-CN" altLang="en-US" sz="4400" b="1" dirty="0"/>
          </a:p>
        </p:txBody>
      </p:sp>
      <p:sp>
        <p:nvSpPr>
          <p:cNvPr id="3" name="矩形 2"/>
          <p:cNvSpPr/>
          <p:nvPr/>
        </p:nvSpPr>
        <p:spPr>
          <a:xfrm>
            <a:off x="566916" y="4560556"/>
            <a:ext cx="151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Fig5B Runx2-3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54333" y="3113402"/>
            <a:ext cx="151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Fig5B Runx2-2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37810" y="2093525"/>
            <a:ext cx="151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Fig5B</a:t>
            </a:r>
            <a:r>
              <a:rPr lang="en-US" altLang="zh-CN" dirty="0">
                <a:solidFill>
                  <a:srgbClr val="FF0000"/>
                </a:solidFill>
              </a:rPr>
              <a:t> Runx2-1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-5274" r="9042" b="29253"/>
          <a:stretch/>
        </p:blipFill>
        <p:spPr bwMode="auto">
          <a:xfrm flipH="1">
            <a:off x="2055661" y="4118378"/>
            <a:ext cx="5597473" cy="115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t="-1696" r="-1445" b="101"/>
          <a:stretch/>
        </p:blipFill>
        <p:spPr bwMode="auto">
          <a:xfrm>
            <a:off x="2079913" y="2809614"/>
            <a:ext cx="6038102" cy="103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4" t="-14964" r="761" b="-15945"/>
          <a:stretch/>
        </p:blipFill>
        <p:spPr bwMode="auto">
          <a:xfrm>
            <a:off x="1935067" y="1569824"/>
            <a:ext cx="6225988" cy="104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2929458" y="1810500"/>
            <a:ext cx="1532102" cy="5277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247435" y="4474662"/>
            <a:ext cx="1787509" cy="5277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303729" y="2973799"/>
            <a:ext cx="1516523" cy="5277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59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5B</a:t>
            </a:r>
            <a:endParaRPr lang="zh-CN" altLang="en-US" sz="4400" b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21" y="1252436"/>
            <a:ext cx="45148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15111" y="2793583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Fig5B </a:t>
            </a:r>
            <a:r>
              <a:rPr lang="el-GR" altLang="zh-CN" dirty="0"/>
              <a:t>β-</a:t>
            </a:r>
            <a:r>
              <a:rPr lang="en-US" altLang="zh-CN" dirty="0"/>
              <a:t>actin-2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094958" y="1468636"/>
            <a:ext cx="1277876" cy="63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7" y="2650629"/>
            <a:ext cx="44577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51520" y="4242821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Fig5B </a:t>
            </a:r>
            <a:r>
              <a:rPr lang="el-GR" altLang="zh-CN" dirty="0"/>
              <a:t>β-</a:t>
            </a:r>
            <a:r>
              <a:rPr lang="en-US" altLang="zh-CN" dirty="0"/>
              <a:t>actin-3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087887" y="2726131"/>
            <a:ext cx="1277876" cy="63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13" y="3932595"/>
            <a:ext cx="4841728" cy="9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51901" y="1556792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Fig5B </a:t>
            </a:r>
            <a:r>
              <a:rPr lang="el-GR" altLang="zh-CN" dirty="0"/>
              <a:t>β-</a:t>
            </a:r>
            <a:r>
              <a:rPr lang="en-US" altLang="zh-CN" dirty="0"/>
              <a:t>actin-1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518163" y="4040864"/>
            <a:ext cx="1277876" cy="630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2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698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2B </a:t>
            </a:r>
            <a:endParaRPr lang="zh-CN" altLang="en-US" sz="48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2" t="10923" r="-2331" b="10074"/>
          <a:stretch/>
        </p:blipFill>
        <p:spPr bwMode="auto">
          <a:xfrm flipH="1" flipV="1">
            <a:off x="1938506" y="4127683"/>
            <a:ext cx="5284695" cy="91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32879" y="4217381"/>
            <a:ext cx="1762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Fig2B SM22</a:t>
            </a:r>
            <a:r>
              <a:rPr lang="el-GR" altLang="zh-CN" sz="2000" dirty="0" smtClean="0"/>
              <a:t>α-</a:t>
            </a:r>
            <a:r>
              <a:rPr lang="en-US" altLang="zh-CN" sz="2000" dirty="0" smtClean="0"/>
              <a:t>3</a:t>
            </a:r>
            <a:endParaRPr lang="zh-CN" altLang="en-US" sz="2000" dirty="0"/>
          </a:p>
        </p:txBody>
      </p:sp>
      <p:pic>
        <p:nvPicPr>
          <p:cNvPr id="2051" name="Picture 3" descr="F:\补实验文献\WB结果\原版\SM22α\20220923 sm22 2 2022.09.15_14.22.26_Ch\20220923 sm22 2 2022.09.15_14.22.26_Ch+Mark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b="86549"/>
          <a:stretch/>
        </p:blipFill>
        <p:spPr bwMode="auto">
          <a:xfrm flipV="1">
            <a:off x="2339621" y="2705212"/>
            <a:ext cx="5516999" cy="9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03290" y="2894526"/>
            <a:ext cx="2136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Fig2B SM22</a:t>
            </a:r>
            <a:r>
              <a:rPr lang="el-GR" altLang="zh-CN" sz="2000" dirty="0"/>
              <a:t>α-2</a:t>
            </a:r>
            <a:endParaRPr lang="zh-CN" altLang="en-US" sz="2000" dirty="0"/>
          </a:p>
        </p:txBody>
      </p:sp>
      <p:pic>
        <p:nvPicPr>
          <p:cNvPr id="2053" name="Picture 5" descr="F:\补实验文献\WB结果\原版\SM22α\20220923SM22 3 2022.09.23_14.06.43_Ch\20220923SM22 3 2022.09.23_14.06.43_Ch+Mark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43"/>
          <a:stretch/>
        </p:blipFill>
        <p:spPr bwMode="auto">
          <a:xfrm>
            <a:off x="2361779" y="1268760"/>
            <a:ext cx="5590876" cy="109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25448" y="1430937"/>
            <a:ext cx="2136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Fig2B SM22</a:t>
            </a:r>
            <a:r>
              <a:rPr lang="el-GR" altLang="zh-CN" sz="2000" dirty="0" smtClean="0"/>
              <a:t>α-</a:t>
            </a:r>
            <a:r>
              <a:rPr lang="en-US" altLang="zh-CN" sz="2000" dirty="0" smtClean="0"/>
              <a:t>1</a:t>
            </a:r>
            <a:endParaRPr lang="zh-CN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2339621" y="3029921"/>
            <a:ext cx="2563836" cy="3953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798935" y="1758350"/>
            <a:ext cx="2563836" cy="39537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991779" y="4417436"/>
            <a:ext cx="2563836" cy="5450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1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2B </a:t>
            </a:r>
            <a:endParaRPr lang="zh-CN" altLang="en-US" sz="4800" b="1" dirty="0"/>
          </a:p>
        </p:txBody>
      </p:sp>
      <p:sp>
        <p:nvSpPr>
          <p:cNvPr id="9" name="矩形 8"/>
          <p:cNvSpPr/>
          <p:nvPr/>
        </p:nvSpPr>
        <p:spPr>
          <a:xfrm>
            <a:off x="467544" y="2060848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Fig2B </a:t>
            </a:r>
            <a:r>
              <a:rPr lang="el-GR" altLang="zh-CN" dirty="0"/>
              <a:t>β-</a:t>
            </a:r>
            <a:r>
              <a:rPr lang="en-US" altLang="zh-CN" dirty="0"/>
              <a:t>actin-1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544" y="3212976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Fig2B </a:t>
            </a:r>
            <a:r>
              <a:rPr lang="el-GR" altLang="zh-CN" dirty="0"/>
              <a:t>β-</a:t>
            </a:r>
            <a:r>
              <a:rPr lang="en-US" altLang="zh-CN" dirty="0" smtClean="0"/>
              <a:t>actin-2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2338707" y="1773211"/>
            <a:ext cx="4346179" cy="944605"/>
            <a:chOff x="2338708" y="1917623"/>
            <a:chExt cx="3384376" cy="655782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708" y="1917623"/>
              <a:ext cx="3384376" cy="655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4274653" y="1974719"/>
              <a:ext cx="1274866" cy="455462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51629" y="2996952"/>
            <a:ext cx="4452619" cy="955039"/>
            <a:chOff x="2351630" y="3145202"/>
            <a:chExt cx="3864676" cy="806789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630" y="3164053"/>
              <a:ext cx="3864676" cy="7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2372908" y="3145202"/>
              <a:ext cx="1634906" cy="80678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398" y="4239662"/>
            <a:ext cx="451485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67544" y="4337946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Fig2B </a:t>
            </a:r>
            <a:r>
              <a:rPr lang="el-GR" altLang="zh-CN" dirty="0"/>
              <a:t>β-</a:t>
            </a:r>
            <a:r>
              <a:rPr lang="en-US" altLang="zh-CN" dirty="0" smtClean="0"/>
              <a:t>actin-3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354578" y="4311670"/>
            <a:ext cx="1842174" cy="80678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00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3395" y="2148494"/>
            <a:ext cx="154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Runx2-1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4015" y="3786111"/>
            <a:ext cx="151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Runx2-2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26053" y="5368930"/>
            <a:ext cx="151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Runx2-3</a:t>
            </a:r>
            <a:endParaRPr lang="zh-CN" alt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5212047"/>
            <a:ext cx="4148863" cy="88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619672" y="3212976"/>
            <a:ext cx="5400600" cy="1260385"/>
            <a:chOff x="1619672" y="3451686"/>
            <a:chExt cx="4967541" cy="10216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34" t="-34325" r="-2222" b="-18851"/>
            <a:stretch/>
          </p:blipFill>
          <p:spPr bwMode="auto">
            <a:xfrm>
              <a:off x="1619672" y="3451686"/>
              <a:ext cx="4967541" cy="102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3303213" y="3769604"/>
              <a:ext cx="1633338" cy="597947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81454" y="1844824"/>
            <a:ext cx="5022794" cy="1136490"/>
            <a:chOff x="1781454" y="2004478"/>
            <a:chExt cx="4409107" cy="864096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81454" y="2004478"/>
              <a:ext cx="4409107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1790087" y="2148494"/>
              <a:ext cx="2871690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48D2BF4C-A68C-D1EB-6D68-AF22F372979A}"/>
              </a:ext>
            </a:extLst>
          </p:cNvPr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3B</a:t>
            </a:r>
            <a:r>
              <a:rPr lang="en-US" altLang="zh-CN" sz="4800" b="1" dirty="0" smtClean="0"/>
              <a:t> </a:t>
            </a:r>
            <a:endParaRPr lang="zh-CN" altLang="en-US" sz="4800" b="1" dirty="0"/>
          </a:p>
        </p:txBody>
      </p:sp>
      <p:sp>
        <p:nvSpPr>
          <p:cNvPr id="23" name="矩形 22"/>
          <p:cNvSpPr/>
          <p:nvPr/>
        </p:nvSpPr>
        <p:spPr>
          <a:xfrm>
            <a:off x="1763688" y="5316802"/>
            <a:ext cx="4148863" cy="73765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413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2980" y="232932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BMP2-2</a:t>
            </a:r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t="-2410" r="3003" b="5288"/>
          <a:stretch/>
        </p:blipFill>
        <p:spPr bwMode="auto">
          <a:xfrm>
            <a:off x="1866002" y="4053159"/>
            <a:ext cx="4366065" cy="90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369403" y="3521372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</a:t>
            </a:r>
            <a:r>
              <a:rPr lang="en-US" altLang="zh-CN" dirty="0" smtClean="0"/>
              <a:t>BMP2-3</a:t>
            </a:r>
            <a:endParaRPr lang="zh-CN" alt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9" t="-23238" r="-912"/>
          <a:stretch/>
        </p:blipFill>
        <p:spPr bwMode="auto">
          <a:xfrm>
            <a:off x="1826946" y="3258189"/>
            <a:ext cx="4558553" cy="6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8" t="1" r="-2537" b="11668"/>
          <a:stretch/>
        </p:blipFill>
        <p:spPr bwMode="auto">
          <a:xfrm>
            <a:off x="1906091" y="1064120"/>
            <a:ext cx="5247743" cy="79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93532" y="1167486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BMP2-1</a:t>
            </a:r>
            <a:endParaRPr lang="zh-CN" altLang="en-US" dirty="0"/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5030" r="-3850" b="17116"/>
          <a:stretch/>
        </p:blipFill>
        <p:spPr bwMode="auto">
          <a:xfrm flipH="1">
            <a:off x="1571731" y="2147220"/>
            <a:ext cx="6125415" cy="73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矩形 28"/>
          <p:cNvSpPr/>
          <p:nvPr/>
        </p:nvSpPr>
        <p:spPr>
          <a:xfrm>
            <a:off x="3718900" y="1042237"/>
            <a:ext cx="3306468" cy="5979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AD3C6BFE-A0D4-7DF2-30D4-113B491863F8}"/>
              </a:ext>
            </a:extLst>
          </p:cNvPr>
          <p:cNvSpPr txBox="1"/>
          <p:nvPr/>
        </p:nvSpPr>
        <p:spPr>
          <a:xfrm>
            <a:off x="361636" y="343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3B</a:t>
            </a:r>
            <a:endParaRPr lang="zh-CN" altLang="en-US" sz="4800" b="1" dirty="0"/>
          </a:p>
        </p:txBody>
      </p:sp>
      <p:sp>
        <p:nvSpPr>
          <p:cNvPr id="22" name="矩形 21"/>
          <p:cNvSpPr/>
          <p:nvPr/>
        </p:nvSpPr>
        <p:spPr>
          <a:xfrm>
            <a:off x="3738826" y="3292757"/>
            <a:ext cx="1398356" cy="5979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010214" y="4204661"/>
            <a:ext cx="2221853" cy="5979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347375" y="2295895"/>
            <a:ext cx="3306468" cy="5979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41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6734" y="4509120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SM22</a:t>
            </a:r>
            <a:r>
              <a:rPr lang="el-GR" altLang="zh-CN" dirty="0"/>
              <a:t>α-3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06734" y="1772816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</a:t>
            </a:r>
            <a:r>
              <a:rPr lang="en-US" altLang="zh-CN" dirty="0"/>
              <a:t>SM22</a:t>
            </a:r>
            <a:r>
              <a:rPr lang="el-GR" altLang="zh-CN" dirty="0"/>
              <a:t>α-1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8" t="-6214" r="3496" b="8357"/>
          <a:stretch/>
        </p:blipFill>
        <p:spPr bwMode="auto">
          <a:xfrm>
            <a:off x="1989044" y="1340768"/>
            <a:ext cx="5167490" cy="98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" t="3313" r="1" b="6256"/>
          <a:stretch/>
        </p:blipFill>
        <p:spPr bwMode="auto">
          <a:xfrm>
            <a:off x="2173615" y="4111663"/>
            <a:ext cx="4982919" cy="116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t="636" r="3665" b="16208"/>
          <a:stretch/>
        </p:blipFill>
        <p:spPr bwMode="auto">
          <a:xfrm flipH="1">
            <a:off x="2175320" y="2716858"/>
            <a:ext cx="4844951" cy="10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322310" y="3179489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SM22</a:t>
            </a:r>
            <a:r>
              <a:rPr lang="el-GR" altLang="zh-CN" dirty="0"/>
              <a:t>α-2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102745" y="1664721"/>
            <a:ext cx="2773511" cy="5979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EFBEB4E8-55E5-5014-0B33-B10CDADAED19}"/>
              </a:ext>
            </a:extLst>
          </p:cNvPr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3B</a:t>
            </a:r>
            <a:endParaRPr lang="zh-CN" altLang="en-US" sz="4800" b="1" dirty="0"/>
          </a:p>
        </p:txBody>
      </p:sp>
      <p:sp>
        <p:nvSpPr>
          <p:cNvPr id="22" name="矩形 21"/>
          <p:cNvSpPr/>
          <p:nvPr/>
        </p:nvSpPr>
        <p:spPr>
          <a:xfrm>
            <a:off x="3851920" y="4509120"/>
            <a:ext cx="3168351" cy="5979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275856" y="2965988"/>
            <a:ext cx="3168351" cy="5979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41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2996963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Nrf2-2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96012" y="442782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Nrf2-3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79982" y="1628800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Nrf2-1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791907" y="2846645"/>
            <a:ext cx="6336704" cy="726371"/>
            <a:chOff x="5537348" y="2647767"/>
            <a:chExt cx="3715172" cy="571500"/>
          </a:xfrm>
        </p:grpSpPr>
        <p:pic>
          <p:nvPicPr>
            <p:cNvPr id="12290" name="Picture 2" descr="F:\补实验文献\WB结果\原版\20220621\2022-6-21 nrf1a 2022.06.21_14.23.36_Ch\2022-6-21 nrf1a 2022.06.21_14.23.36_Ch+Marker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8" t="7953" r="-4919" b="78109"/>
            <a:stretch/>
          </p:blipFill>
          <p:spPr bwMode="auto">
            <a:xfrm flipV="1">
              <a:off x="5537348" y="2647767"/>
              <a:ext cx="3715172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5874221" y="2647767"/>
              <a:ext cx="2154163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91907" y="1456303"/>
            <a:ext cx="4266078" cy="884818"/>
            <a:chOff x="5796136" y="4425071"/>
            <a:chExt cx="3041942" cy="55846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4467845"/>
              <a:ext cx="3041942" cy="515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5796136" y="4425071"/>
              <a:ext cx="2154163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91907" y="4172800"/>
            <a:ext cx="3841445" cy="998562"/>
            <a:chOff x="5590343" y="3413849"/>
            <a:chExt cx="3111134" cy="80398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90343" y="3413849"/>
              <a:ext cx="3111134" cy="803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749150" y="3532956"/>
              <a:ext cx="1008112" cy="565765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7050178" y="3532956"/>
              <a:ext cx="760252" cy="565765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59C1967C-CDD5-0D34-7EAB-65560F313018}"/>
              </a:ext>
            </a:extLst>
          </p:cNvPr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3B 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4844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2551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3B</a:t>
            </a:r>
            <a:endParaRPr lang="zh-CN" altLang="en-US" sz="4800" b="1" dirty="0"/>
          </a:p>
        </p:txBody>
      </p:sp>
      <p:sp>
        <p:nvSpPr>
          <p:cNvPr id="8" name="矩形 7"/>
          <p:cNvSpPr/>
          <p:nvPr/>
        </p:nvSpPr>
        <p:spPr>
          <a:xfrm>
            <a:off x="567568" y="2645227"/>
            <a:ext cx="2208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Fig3B </a:t>
            </a:r>
            <a:r>
              <a:rPr lang="el-GR" altLang="zh-CN" dirty="0"/>
              <a:t>β-</a:t>
            </a:r>
            <a:r>
              <a:rPr lang="en-US" altLang="zh-CN" dirty="0"/>
              <a:t>actin-2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2132851" y="2348880"/>
            <a:ext cx="5200650" cy="962025"/>
            <a:chOff x="1979712" y="3092275"/>
            <a:chExt cx="5200650" cy="962025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092275"/>
              <a:ext cx="5200650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2067322" y="3205733"/>
              <a:ext cx="3666331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611560" y="3680553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</a:t>
            </a:r>
            <a:r>
              <a:rPr lang="el-GR" altLang="zh-CN" dirty="0"/>
              <a:t>β-</a:t>
            </a:r>
            <a:r>
              <a:rPr lang="en-US" altLang="zh-CN" dirty="0" smtClean="0"/>
              <a:t>actin-3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224694" y="3573016"/>
            <a:ext cx="4704204" cy="1349435"/>
            <a:chOff x="2172052" y="4041543"/>
            <a:chExt cx="4100616" cy="899625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72052" y="4041543"/>
              <a:ext cx="4100616" cy="899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2389194" y="4226900"/>
              <a:ext cx="1018889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-4047" r="-1776"/>
          <a:stretch/>
        </p:blipFill>
        <p:spPr bwMode="auto">
          <a:xfrm>
            <a:off x="2224694" y="4982175"/>
            <a:ext cx="4450976" cy="140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3642662" y="5639704"/>
            <a:ext cx="1486036" cy="52890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198946" y="1052736"/>
            <a:ext cx="4533293" cy="891322"/>
            <a:chOff x="4967660" y="6048375"/>
            <a:chExt cx="4125310" cy="636058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737" y="6048375"/>
              <a:ext cx="4119233" cy="636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4967660" y="6155524"/>
              <a:ext cx="1404540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688430" y="6100492"/>
              <a:ext cx="1404540" cy="528909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79506" y="1556792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Fig3B </a:t>
            </a:r>
            <a:r>
              <a:rPr lang="el-GR" altLang="zh-CN" dirty="0"/>
              <a:t>β-</a:t>
            </a:r>
            <a:r>
              <a:rPr lang="en-US" altLang="zh-CN" dirty="0"/>
              <a:t>actin-1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940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19043</TotalTime>
  <Words>186</Words>
  <Application>Microsoft Office PowerPoint</Application>
  <PresentationFormat>全屏显示(4:3)</PresentationFormat>
  <Paragraphs>97</Paragraphs>
  <Slides>21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Windows User</cp:lastModifiedBy>
  <cp:revision>139</cp:revision>
  <dcterms:created xsi:type="dcterms:W3CDTF">2022-08-17T08:44:59Z</dcterms:created>
  <dcterms:modified xsi:type="dcterms:W3CDTF">2023-03-23T03:10:15Z</dcterms:modified>
</cp:coreProperties>
</file>