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2F61F32-2E73-4CCB-9CB8-086E171EA79A}" type="datetime1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17EB3B-0469-4B7C-B128-B2421D6B80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5088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21DB5C1-B91D-4904-AF26-03BF08EF6E37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2615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62F44AAF-7F39-4576-8FBB-A9F3E6188F9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76622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B44E-05F7-4A01-BE14-AE13A171D338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47A9-791F-4003-95A7-4DC18F552B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87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F9CEC-B997-406D-88CD-5AA258D8B95D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2877-DB1A-4D4C-9A77-639F9DA735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95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C324-917D-46F3-A7FA-65AB4F2A16E0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9CC5-E813-49F2-81E5-637A8AB28B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42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A6DCE-D21A-48B1-9E7C-2DFC8B4C0946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EB45-4DDE-4C2F-A5BE-8F79D9E95A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94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FF91-A667-4647-B3A7-056ED968E4CF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858B-2136-42F3-B620-E5CE2A4576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25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919E-756B-4C91-A196-57F08EA88C93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DDB2-F586-4A96-9670-0B373CE880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717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B9F9-5685-43E1-A986-4FBE44284858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4A25-C80D-42CE-880F-CA33931DD8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87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CF6A-5622-47DF-A7E5-CD3FEFD8B38D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955F9-6153-431B-ABE3-76F53A55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916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B6A1-FA36-489E-897E-067934F9C417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2B53-A9B6-41D3-BA95-9371C69686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41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1E9A-10DD-4A59-9965-2023ED0541FD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6E82-4262-45D3-98BB-3AFC4C0A66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69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26C9-2135-4323-908F-292D2DD34B66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5EAF-2271-44FA-A827-CE021ACF3D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72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DE09BA4-C680-4123-AC5E-13D38E6626AF}" type="datetime1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2E1B23-40B3-4E43-BC25-1BCBEA5A08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88952"/>
              </p:ext>
            </p:extLst>
          </p:nvPr>
        </p:nvGraphicFramePr>
        <p:xfrm>
          <a:off x="70029" y="80784"/>
          <a:ext cx="9012238" cy="5899139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6351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Additional file 1: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 Attitudes and perceptions of taking medications and ‘excessive threshold’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1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Mean (SD)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value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value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Effect size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Observed power</a:t>
                      </a:r>
                      <a:b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(1</a:t>
                      </a:r>
                      <a:r>
                        <a:rPr kumimoji="1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－</a:t>
                      </a:r>
                      <a:r>
                        <a:rPr kumimoji="1" lang="el-GR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β)</a:t>
                      </a:r>
                      <a:endParaRPr kumimoji="1" lang="el-GR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77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Take medicine instantly upon becoming ill [n (%)]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 [370 (39.6)]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 [564 (60.4)]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4.32 (1.62)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4.15 (1.63)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1.542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4.09 (1.28)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3.93 (1.23)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1.886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3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Experience with taking “too many” medications [n (%)]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 [262 (28.1)]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 [672 (71.9)]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4.15 (1.39)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4.24 (1.72)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0.703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4.07 (1.04)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3.97 (1.32)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1.319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77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Reaction if a doctor prescribes "too many" medications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[n (%)]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Greatly pleased [0 (0)]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Pleased [1 (0.1)]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Neutral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[388 (41.5)]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Displeased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[463 (49.6)]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Greatly displeased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[82 (8.8)]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63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7 (-)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4.40 (1.77)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4.06 (1.48)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4.18 (1.70)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4.583**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=0.10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0.78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3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5 (-)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4.14 (1.25)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3.88 (1.23)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3.96 (1.34)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4.477*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=0.10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0.77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63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11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Reaction if a doctor prescribes "too many" medications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[n (%)]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Greatly relieved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[1 (0.1)]</a:t>
                      </a:r>
                      <a:r>
                        <a:rPr kumimoji="1" lang="en-US" altLang="ja-JP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Relieved [5 (0.5)]</a:t>
                      </a: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Neutral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[528 (56.5)]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Nervous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[364 (39.0)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Very nervous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[36 (3.9)]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 (-)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3.60 (0.89)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4.29 (1.77)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4.09 (1.38)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4.42 (1.83)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2.001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 (-)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2.60 (0.55)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4.06 (1.28)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3.94 (1.19)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3.83 (1.32)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1.288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0877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Understanding of drug efficacy [n (%)]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Always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[368 (39.4)]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Often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[287 (30.7)]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Sometimes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[224 (24.0)]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Never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[55 (5.9)]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4.40 (1.68)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4.14 (1.68)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4.06 (1.48)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4.03 (1.53)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2.720*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=0.09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0.71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4.13 (1.25)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3.94 (1.21)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3.88 (1.16)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3.92 (1.68)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2.223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35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2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63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Do you take medications as instructed (according to the dosages prescribed) by the hospital? [n (%)]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Follow </a:t>
                      </a:r>
                      <a:b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instructions [559 (59.9)]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Change medication regimens on my own [102 (10.9)]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Sometimes forget to take medication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[262 (28.1)]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Take less than directed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[11 (1.2)]</a:t>
                      </a:r>
                      <a:r>
                        <a:rPr kumimoji="1" lang="en-US" altLang="ja-JP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63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4.26 (1.58)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4.30 (2.06)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4.13 (1.57)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3.27 (0.79)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0.716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63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4.01 (1.29)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3.99 (1.26)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4.01 (1.15)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3.00 (1.10)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0.024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63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68755"/>
              </p:ext>
            </p:extLst>
          </p:nvPr>
        </p:nvGraphicFramePr>
        <p:xfrm>
          <a:off x="68263" y="433388"/>
          <a:ext cx="9012237" cy="1794670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2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59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If prescribed what you feel to be an excessive amount, do you take the medications as instructed by the hospital? [n (%)]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Follow</a:t>
                      </a:r>
                      <a:b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instructions [661 (70.8)]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Change medication regimens on my own [117 (12.5)]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Sometimes forget to take medication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[146 (15.6)]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Take less than directed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[10 (1.1)]</a:t>
                      </a:r>
                      <a:r>
                        <a:rPr kumimoji="1" lang="en-US" altLang="ja-JP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Tablets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4.26 (1.60)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4.34 (2.11)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3.99 (1.28)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3.20 (0.92)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0.895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Types of medications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5472" marR="5472" marT="547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4.04 (1.32)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3.99 (1.07)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3.90 (0.99)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2.80 (1.14)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1.010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✝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excluded from analysis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9388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*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&lt;0.05, **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&lt;0.01, ***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&lt;0.001; </a:t>
                      </a:r>
                      <a:r>
                        <a:rPr kumimoji="1" lang="en-US" altLang="ja-JP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a, b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indicates significant differences between parameters (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&lt;0.05)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ea typeface="ＭＳ Ｐゴシック" charset="-128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388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=0.21, 1</a:t>
                      </a:r>
                      <a:r>
                        <a:rPr kumimoji="1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－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β=0.86; </a:t>
                      </a:r>
                      <a:r>
                        <a:rPr kumimoji="1" lang="en-US" altLang="ja-JP" sz="1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</a:t>
                      </a:r>
                      <a:r>
                        <a:rPr kumimoji="1" lang="en-US" altLang="ja-JP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=0.21, 1</a:t>
                      </a:r>
                      <a:r>
                        <a:rPr kumimoji="1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－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β=0.86 (</a:t>
                      </a:r>
                      <a:r>
                        <a:rPr kumimoji="1" lang="en-US" altLang="ja-JP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: effect size for each post-hoc analysis, 1</a:t>
                      </a:r>
                      <a:r>
                        <a:rPr kumimoji="1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－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β: observed power)</a:t>
                      </a:r>
                      <a:endParaRPr kumimoji="1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charset="0"/>
                        <a:cs typeface="Arial Unicode MS" charset="0"/>
                      </a:endParaRPr>
                    </a:p>
                  </a:txBody>
                  <a:tcPr marL="3970" marR="3970" marT="397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348" name="テキスト ボックス 2"/>
          <p:cNvSpPr txBox="1">
            <a:spLocks noChangeArrowheads="1"/>
          </p:cNvSpPr>
          <p:nvPr/>
        </p:nvSpPr>
        <p:spPr bwMode="auto">
          <a:xfrm>
            <a:off x="33338" y="115888"/>
            <a:ext cx="15408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i="1" smtClean="0"/>
              <a:t>Additional file 1 continued</a:t>
            </a:r>
            <a:endParaRPr lang="ja-JP" altLang="en-US" sz="1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3920</TotalTime>
  <Words>610</Words>
  <Application>Microsoft Office PowerPoint</Application>
  <PresentationFormat>On-screen Show (4:3)</PresentationFormat>
  <Paragraphs>207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安藤－田辺記子</dc:creator>
  <cp:lastModifiedBy>Torres, Sandra</cp:lastModifiedBy>
  <cp:revision>87</cp:revision>
  <dcterms:created xsi:type="dcterms:W3CDTF">2013-03-02T20:10:48Z</dcterms:created>
  <dcterms:modified xsi:type="dcterms:W3CDTF">2017-07-06T01:36:27Z</dcterms:modified>
</cp:coreProperties>
</file>