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4.xml" ContentType="application/vnd.ms-office.chartcolorstyle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67" r:id="rId3"/>
    <p:sldId id="266" r:id="rId4"/>
    <p:sldId id="280" r:id="rId5"/>
  </p:sldIdLst>
  <p:sldSz cx="9144000" cy="6858000" type="screen4x3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onsiem" initials="-" lastIdx="8" clrIdx="0">
    <p:extLst/>
  </p:cmAuthor>
  <p:cmAuthor id="2" name="Kathi" initials="K" lastIdx="5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9E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5" d="100"/>
          <a:sy n="125" d="100"/>
        </p:scale>
        <p:origin x="-1272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D:\COSYCONET%20Siem\Korrekturen\26_11_Regressionskoeff_einzelfrag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'Grafik Einzelfragen Confounder'!$B$17</c:f>
              <c:strCache>
                <c:ptCount val="1"/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'Grafik Einzelfragen Confounder'!$A$18:$A$26</c:f>
              <c:numCache>
                <c:formatCode>General</c:formatCode>
                <c:ptCount val="9"/>
              </c:numCache>
            </c:numRef>
          </c:cat>
          <c:val>
            <c:numRef>
              <c:f>'Grafik Einzelfragen Confounder'!$B$18:$B$26</c:f>
              <c:numCache>
                <c:formatCode>General</c:formatCode>
                <c:ptCount val="9"/>
                <c:pt idx="0">
                  <c:v>5.1117000000000003E-2</c:v>
                </c:pt>
                <c:pt idx="1">
                  <c:v>0.133599</c:v>
                </c:pt>
                <c:pt idx="2">
                  <c:v>0.220087</c:v>
                </c:pt>
                <c:pt idx="3">
                  <c:v>9.5502000000000004E-2</c:v>
                </c:pt>
                <c:pt idx="4">
                  <c:v>0.18447</c:v>
                </c:pt>
                <c:pt idx="5">
                  <c:v>0.13166600000000001</c:v>
                </c:pt>
                <c:pt idx="6">
                  <c:v>5.9394000000000002E-2</c:v>
                </c:pt>
                <c:pt idx="7">
                  <c:v>2.9048000000000001E-2</c:v>
                </c:pt>
                <c:pt idx="8">
                  <c:v>5.5072000000000003E-2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6EB-468A-87E9-39101E284998}"/>
            </c:ext>
          </c:extLst>
        </c:ser>
        <c:ser>
          <c:idx val="1"/>
          <c:order val="1"/>
          <c:tx>
            <c:strRef>
              <c:f>'Grafik Einzelfragen Confounder'!$C$17</c:f>
              <c:strCache>
                <c:ptCount val="1"/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'Grafik Einzelfragen Confounder'!$A$18:$A$26</c:f>
              <c:numCache>
                <c:formatCode>General</c:formatCode>
                <c:ptCount val="9"/>
              </c:numCache>
            </c:numRef>
          </c:cat>
          <c:val>
            <c:numRef>
              <c:f>'Grafik Einzelfragen Confounder'!$C$18:$C$26</c:f>
              <c:numCache>
                <c:formatCode>General</c:formatCode>
                <c:ptCount val="9"/>
                <c:pt idx="0">
                  <c:v>6.8949999999999997E-2</c:v>
                </c:pt>
                <c:pt idx="1">
                  <c:v>0.12769</c:v>
                </c:pt>
                <c:pt idx="2">
                  <c:v>0.11677999999999999</c:v>
                </c:pt>
                <c:pt idx="3">
                  <c:v>0.13832</c:v>
                </c:pt>
                <c:pt idx="4">
                  <c:v>0.15925</c:v>
                </c:pt>
                <c:pt idx="5">
                  <c:v>0.13341</c:v>
                </c:pt>
                <c:pt idx="6">
                  <c:v>0.11887</c:v>
                </c:pt>
                <c:pt idx="7">
                  <c:v>6.7699999999999996E-2</c:v>
                </c:pt>
                <c:pt idx="8">
                  <c:v>3.2669999999999998E-2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6EB-468A-87E9-39101E284998}"/>
            </c:ext>
          </c:extLst>
        </c:ser>
        <c:ser>
          <c:idx val="2"/>
          <c:order val="2"/>
          <c:tx>
            <c:strRef>
              <c:f>'Grafik Einzelfragen Confounder'!$D$17</c:f>
              <c:strCache>
                <c:ptCount val="1"/>
              </c:strCache>
            </c:strRef>
          </c:tx>
          <c:spPr>
            <a:solidFill>
              <a:schemeClr val="bg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'Grafik Einzelfragen Confounder'!$A$18:$A$26</c:f>
              <c:numCache>
                <c:formatCode>General</c:formatCode>
                <c:ptCount val="9"/>
              </c:numCache>
            </c:numRef>
          </c:cat>
          <c:val>
            <c:numRef>
              <c:f>'Grafik Einzelfragen Confounder'!$D$18:$D$26</c:f>
              <c:numCache>
                <c:formatCode>General</c:formatCode>
                <c:ptCount val="9"/>
                <c:pt idx="0">
                  <c:v>9.4549999999999995E-2</c:v>
                </c:pt>
                <c:pt idx="1">
                  <c:v>6.4739999999999992E-2</c:v>
                </c:pt>
                <c:pt idx="2">
                  <c:v>0.20743</c:v>
                </c:pt>
                <c:pt idx="3">
                  <c:v>0.12902</c:v>
                </c:pt>
                <c:pt idx="4">
                  <c:v>9.1509999999999994E-2</c:v>
                </c:pt>
                <c:pt idx="5">
                  <c:v>7.1180000000000007E-2</c:v>
                </c:pt>
                <c:pt idx="6">
                  <c:v>4.5280000000000001E-2</c:v>
                </c:pt>
                <c:pt idx="7">
                  <c:v>1.7080000000000001E-2</c:v>
                </c:pt>
                <c:pt idx="8">
                  <c:v>3.8489999999999996E-2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6EB-468A-87E9-39101E284998}"/>
            </c:ext>
          </c:extLst>
        </c:ser>
        <c:ser>
          <c:idx val="3"/>
          <c:order val="3"/>
          <c:tx>
            <c:strRef>
              <c:f>'Grafik Einzelfragen Confounder'!$E$17</c:f>
              <c:strCache>
                <c:ptCount val="1"/>
              </c:strCache>
            </c:strRef>
          </c:tx>
          <c:spPr>
            <a:pattFill prst="ltUp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'Grafik Einzelfragen Confounder'!$A$18:$A$26</c:f>
              <c:numCache>
                <c:formatCode>General</c:formatCode>
                <c:ptCount val="9"/>
              </c:numCache>
            </c:numRef>
          </c:cat>
          <c:val>
            <c:numRef>
              <c:f>'Grafik Einzelfragen Confounder'!$E$18:$E$26</c:f>
              <c:numCache>
                <c:formatCode>General</c:formatCode>
                <c:ptCount val="9"/>
                <c:pt idx="0">
                  <c:v>1.9139999999999997E-2</c:v>
                </c:pt>
                <c:pt idx="1">
                  <c:v>2.196E-2</c:v>
                </c:pt>
                <c:pt idx="2">
                  <c:v>1.7080000000000001E-2</c:v>
                </c:pt>
                <c:pt idx="3">
                  <c:v>1.8600000000000002E-2</c:v>
                </c:pt>
                <c:pt idx="4">
                  <c:v>3.6600000000000001E-2</c:v>
                </c:pt>
                <c:pt idx="5">
                  <c:v>1.2999999999999999E-2</c:v>
                </c:pt>
                <c:pt idx="6">
                  <c:v>1.2359999999999999E-2</c:v>
                </c:pt>
                <c:pt idx="7">
                  <c:v>3.7599999999999999E-3</c:v>
                </c:pt>
                <c:pt idx="8">
                  <c:v>1.2919999999999999E-2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6EB-468A-87E9-39101E284998}"/>
            </c:ext>
          </c:extLst>
        </c:ser>
        <c:ser>
          <c:idx val="4"/>
          <c:order val="4"/>
          <c:tx>
            <c:strRef>
              <c:f>'Grafik Einzelfragen Confounder'!$F$17</c:f>
              <c:strCache>
                <c:ptCount val="1"/>
              </c:strCache>
            </c:strRef>
          </c:tx>
          <c:spPr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numRef>
              <c:f>'Grafik Einzelfragen Confounder'!$A$18:$A$26</c:f>
              <c:numCache>
                <c:formatCode>General</c:formatCode>
                <c:ptCount val="9"/>
              </c:numCache>
            </c:numRef>
          </c:cat>
          <c:val>
            <c:numRef>
              <c:f>'Grafik Einzelfragen Confounder'!$F$18:$F$26</c:f>
              <c:numCache>
                <c:formatCode>General</c:formatCode>
                <c:ptCount val="9"/>
                <c:pt idx="0">
                  <c:v>9.4591999999999996E-2</c:v>
                </c:pt>
                <c:pt idx="1">
                  <c:v>5.4087000000000003E-2</c:v>
                </c:pt>
                <c:pt idx="2">
                  <c:v>1.158E-3</c:v>
                </c:pt>
                <c:pt idx="3">
                  <c:v>8.6268999999999998E-2</c:v>
                </c:pt>
                <c:pt idx="4">
                  <c:v>8.5847999999999994E-2</c:v>
                </c:pt>
                <c:pt idx="5">
                  <c:v>7.0585999999999996E-2</c:v>
                </c:pt>
                <c:pt idx="6">
                  <c:v>1.0907E-2</c:v>
                </c:pt>
                <c:pt idx="7">
                  <c:v>3.5312000000000003E-2</c:v>
                </c:pt>
                <c:pt idx="8">
                  <c:v>4.1154000000000003E-2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6EB-468A-87E9-39101E2849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8678528"/>
        <c:axId val="128692608"/>
      </c:barChart>
      <c:catAx>
        <c:axId val="128678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692608"/>
        <c:crosses val="autoZero"/>
        <c:auto val="1"/>
        <c:lblAlgn val="ctr"/>
        <c:lblOffset val="100"/>
        <c:noMultiLvlLbl val="0"/>
      </c:catAx>
      <c:valAx>
        <c:axId val="12869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678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D4E4-5625-457F-82AA-3428B0B098A0}" type="datetimeFigureOut">
              <a:rPr lang="de-DE" smtClean="0"/>
              <a:t>07.02.2019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A22C-14FB-4F90-85C1-B4D3E432F3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9142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D4E4-5625-457F-82AA-3428B0B098A0}" type="datetimeFigureOut">
              <a:rPr lang="de-DE" smtClean="0"/>
              <a:t>07.02.2019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A22C-14FB-4F90-85C1-B4D3E432F3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808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D4E4-5625-457F-82AA-3428B0B098A0}" type="datetimeFigureOut">
              <a:rPr lang="de-DE" smtClean="0"/>
              <a:t>07.02.2019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A22C-14FB-4F90-85C1-B4D3E432F3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526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D4E4-5625-457F-82AA-3428B0B098A0}" type="datetimeFigureOut">
              <a:rPr lang="de-DE" smtClean="0"/>
              <a:t>07.02.2019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A22C-14FB-4F90-85C1-B4D3E432F3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43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D4E4-5625-457F-82AA-3428B0B098A0}" type="datetimeFigureOut">
              <a:rPr lang="de-DE" smtClean="0"/>
              <a:t>07.02.2019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A22C-14FB-4F90-85C1-B4D3E432F3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606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D4E4-5625-457F-82AA-3428B0B098A0}" type="datetimeFigureOut">
              <a:rPr lang="de-DE" smtClean="0"/>
              <a:t>07.02.2019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A22C-14FB-4F90-85C1-B4D3E432F3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332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D4E4-5625-457F-82AA-3428B0B098A0}" type="datetimeFigureOut">
              <a:rPr lang="de-DE" smtClean="0"/>
              <a:t>07.02.2019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A22C-14FB-4F90-85C1-B4D3E432F3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9651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D4E4-5625-457F-82AA-3428B0B098A0}" type="datetimeFigureOut">
              <a:rPr lang="de-DE" smtClean="0"/>
              <a:t>07.02.2019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A22C-14FB-4F90-85C1-B4D3E432F3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187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D4E4-5625-457F-82AA-3428B0B098A0}" type="datetimeFigureOut">
              <a:rPr lang="de-DE" smtClean="0"/>
              <a:t>07.02.2019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A22C-14FB-4F90-85C1-B4D3E432F3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968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D4E4-5625-457F-82AA-3428B0B098A0}" type="datetimeFigureOut">
              <a:rPr lang="de-DE" smtClean="0"/>
              <a:t>07.02.2019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A22C-14FB-4F90-85C1-B4D3E432F3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3203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D4E4-5625-457F-82AA-3428B0B098A0}" type="datetimeFigureOut">
              <a:rPr lang="de-DE" smtClean="0"/>
              <a:t>07.02.2019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A22C-14FB-4F90-85C1-B4D3E432F3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157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6D4E4-5625-457F-82AA-3428B0B098A0}" type="datetimeFigureOut">
              <a:rPr lang="de-DE" smtClean="0"/>
              <a:t>07.02.2019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AA22C-14FB-4F90-85C1-B4D3E432F3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599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Diagramm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0569851"/>
              </p:ext>
            </p:extLst>
          </p:nvPr>
        </p:nvGraphicFramePr>
        <p:xfrm>
          <a:off x="993387" y="619241"/>
          <a:ext cx="7541011" cy="405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feld 20">
            <a:extLst>
              <a:ext uri="{FF2B5EF4-FFF2-40B4-BE49-F238E27FC236}">
                <a16:creationId xmlns:a16="http://schemas.microsoft.com/office/drawing/2014/main" xmlns="" id="{30806CC7-6F67-40BE-987F-60732A6FE1AC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039812" y="2930946"/>
            <a:ext cx="2992437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de-DE" altLang="de-DE" sz="1600" dirty="0"/>
              <a:t>PHQ-9 score</a:t>
            </a:r>
          </a:p>
        </p:txBody>
      </p:sp>
      <p:sp>
        <p:nvSpPr>
          <p:cNvPr id="4" name="Textfeld 2">
            <a:extLst>
              <a:ext uri="{FF2B5EF4-FFF2-40B4-BE49-F238E27FC236}">
                <a16:creationId xmlns:a16="http://schemas.microsoft.com/office/drawing/2014/main" xmlns="" id="{BB8CABB9-A5C5-4B44-9357-5124CF4AB413}"/>
              </a:ext>
            </a:extLst>
          </p:cNvPr>
          <p:cNvSpPr txBox="1"/>
          <p:nvPr/>
        </p:nvSpPr>
        <p:spPr>
          <a:xfrm>
            <a:off x="625474" y="5346275"/>
            <a:ext cx="8177703" cy="1320531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lang="de-DE" sz="1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S1.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BMI, pack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smoking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single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PHQ-9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. The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shows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ean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standard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errors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different </a:t>
            </a:r>
            <a:r>
              <a:rPr lang="de-DE" sz="1200" baseline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baseline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characteristics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single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PHQ-9</a:t>
            </a:r>
            <a:r>
              <a: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derived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regression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analyses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comprising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all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five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influencing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factors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The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PHQ-9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sum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score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10 kg/m²,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respectively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, in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terms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BMI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20 pack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adapt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The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bars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marked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„&amp;“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inverted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sake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clarity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illustrates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different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characteristics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different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associations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PHQ-9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xmlns="" id="{F650932D-E35C-450D-ACD1-B68C867FEE6F}"/>
              </a:ext>
            </a:extLst>
          </p:cNvPr>
          <p:cNvSpPr/>
          <p:nvPr/>
        </p:nvSpPr>
        <p:spPr>
          <a:xfrm>
            <a:off x="2853990" y="1203255"/>
            <a:ext cx="3105150" cy="180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xmlns="" id="{5CE8BA2E-3322-4154-8539-2D8DC43CDF5C}"/>
              </a:ext>
            </a:extLst>
          </p:cNvPr>
          <p:cNvSpPr txBox="1"/>
          <p:nvPr/>
        </p:nvSpPr>
        <p:spPr>
          <a:xfrm>
            <a:off x="4563934" y="4591955"/>
            <a:ext cx="52234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Q5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xmlns="" id="{783770AF-9165-4283-B6C5-99E4A93E6758}"/>
              </a:ext>
            </a:extLst>
          </p:cNvPr>
          <p:cNvSpPr txBox="1"/>
          <p:nvPr/>
        </p:nvSpPr>
        <p:spPr>
          <a:xfrm>
            <a:off x="5341421" y="4587360"/>
            <a:ext cx="52234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Q6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xmlns="" id="{0D8C387E-20BB-415B-B288-3781EC2D503B}"/>
              </a:ext>
            </a:extLst>
          </p:cNvPr>
          <p:cNvSpPr txBox="1"/>
          <p:nvPr/>
        </p:nvSpPr>
        <p:spPr>
          <a:xfrm>
            <a:off x="6098708" y="4589744"/>
            <a:ext cx="52234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Q7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xmlns="" id="{6DD5FE9E-1F83-4105-8ADE-193DA8DC60CA}"/>
              </a:ext>
            </a:extLst>
          </p:cNvPr>
          <p:cNvSpPr txBox="1"/>
          <p:nvPr/>
        </p:nvSpPr>
        <p:spPr>
          <a:xfrm>
            <a:off x="6855995" y="4598954"/>
            <a:ext cx="52234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Q8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xmlns="" id="{F74BD96B-E5D8-412B-88AC-9F406E45B529}"/>
              </a:ext>
            </a:extLst>
          </p:cNvPr>
          <p:cNvSpPr txBox="1"/>
          <p:nvPr/>
        </p:nvSpPr>
        <p:spPr>
          <a:xfrm>
            <a:off x="7688428" y="4594498"/>
            <a:ext cx="52234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Q9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2A34C0C6-179B-4FD0-B7BB-B16F6CA1FCDC}"/>
              </a:ext>
            </a:extLst>
          </p:cNvPr>
          <p:cNvSpPr txBox="1"/>
          <p:nvPr/>
        </p:nvSpPr>
        <p:spPr>
          <a:xfrm>
            <a:off x="1477980" y="4593412"/>
            <a:ext cx="491602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Q1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E723073A-8828-4BE7-B705-B69A0E1E7E42}"/>
              </a:ext>
            </a:extLst>
          </p:cNvPr>
          <p:cNvSpPr txBox="1"/>
          <p:nvPr/>
        </p:nvSpPr>
        <p:spPr>
          <a:xfrm>
            <a:off x="2022732" y="5104770"/>
            <a:ext cx="52234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Q2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D12871D4-DF37-4FEE-AC52-83F6F1C0FD72}"/>
              </a:ext>
            </a:extLst>
          </p:cNvPr>
          <p:cNvSpPr txBox="1"/>
          <p:nvPr/>
        </p:nvSpPr>
        <p:spPr>
          <a:xfrm>
            <a:off x="2994414" y="4585352"/>
            <a:ext cx="52234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Q3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xmlns="" id="{ECE84401-1229-4EF1-84C5-D6E37DDDD94A}"/>
              </a:ext>
            </a:extLst>
          </p:cNvPr>
          <p:cNvSpPr txBox="1"/>
          <p:nvPr/>
        </p:nvSpPr>
        <p:spPr>
          <a:xfrm>
            <a:off x="3788643" y="4591955"/>
            <a:ext cx="52234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Q4</a:t>
            </a:r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 rotWithShape="1">
          <a:blip r:embed="rId3"/>
          <a:srcRect t="90724" r="906" b="1492"/>
          <a:stretch/>
        </p:blipFill>
        <p:spPr>
          <a:xfrm>
            <a:off x="133613" y="4969741"/>
            <a:ext cx="8747585" cy="342732"/>
          </a:xfrm>
          <a:prstGeom prst="rect">
            <a:avLst/>
          </a:prstGeom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xmlns="" id="{ECE84401-1229-4EF1-84C5-D6E37DDDD94A}"/>
              </a:ext>
            </a:extLst>
          </p:cNvPr>
          <p:cNvSpPr txBox="1"/>
          <p:nvPr/>
        </p:nvSpPr>
        <p:spPr>
          <a:xfrm>
            <a:off x="2224269" y="4585863"/>
            <a:ext cx="52234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Q2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xmlns="" id="{ECE84401-1229-4EF1-84C5-D6E37DDDD94A}"/>
              </a:ext>
            </a:extLst>
          </p:cNvPr>
          <p:cNvSpPr txBox="1"/>
          <p:nvPr/>
        </p:nvSpPr>
        <p:spPr>
          <a:xfrm>
            <a:off x="3486812" y="4303989"/>
            <a:ext cx="1795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xmlns="" id="{ECE84401-1229-4EF1-84C5-D6E37DDDD94A}"/>
              </a:ext>
            </a:extLst>
          </p:cNvPr>
          <p:cNvSpPr txBox="1"/>
          <p:nvPr/>
        </p:nvSpPr>
        <p:spPr>
          <a:xfrm>
            <a:off x="7371822" y="4310228"/>
            <a:ext cx="1795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xmlns="" id="{ECE84401-1229-4EF1-84C5-D6E37DDDD94A}"/>
              </a:ext>
            </a:extLst>
          </p:cNvPr>
          <p:cNvSpPr txBox="1"/>
          <p:nvPr/>
        </p:nvSpPr>
        <p:spPr>
          <a:xfrm>
            <a:off x="1567903" y="4303989"/>
            <a:ext cx="1795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xmlns="" id="{ECE84401-1229-4EF1-84C5-D6E37DDDD94A}"/>
              </a:ext>
            </a:extLst>
          </p:cNvPr>
          <p:cNvSpPr txBox="1"/>
          <p:nvPr/>
        </p:nvSpPr>
        <p:spPr>
          <a:xfrm>
            <a:off x="2345458" y="4314161"/>
            <a:ext cx="1795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xmlns="" id="{ECE84401-1229-4EF1-84C5-D6E37DDDD94A}"/>
              </a:ext>
            </a:extLst>
          </p:cNvPr>
          <p:cNvSpPr txBox="1"/>
          <p:nvPr/>
        </p:nvSpPr>
        <p:spPr>
          <a:xfrm>
            <a:off x="3896914" y="4314161"/>
            <a:ext cx="1795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xmlns="" id="{ECE84401-1229-4EF1-84C5-D6E37DDDD94A}"/>
              </a:ext>
            </a:extLst>
          </p:cNvPr>
          <p:cNvSpPr txBox="1"/>
          <p:nvPr/>
        </p:nvSpPr>
        <p:spPr>
          <a:xfrm>
            <a:off x="3123318" y="4303989"/>
            <a:ext cx="1795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xmlns="" id="{ECE84401-1229-4EF1-84C5-D6E37DDDD94A}"/>
              </a:ext>
            </a:extLst>
          </p:cNvPr>
          <p:cNvSpPr txBox="1"/>
          <p:nvPr/>
        </p:nvSpPr>
        <p:spPr>
          <a:xfrm>
            <a:off x="4674125" y="4314161"/>
            <a:ext cx="1795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xmlns="" id="{ECE84401-1229-4EF1-84C5-D6E37DDDD94A}"/>
              </a:ext>
            </a:extLst>
          </p:cNvPr>
          <p:cNvSpPr txBox="1"/>
          <p:nvPr/>
        </p:nvSpPr>
        <p:spPr>
          <a:xfrm>
            <a:off x="5452913" y="4314161"/>
            <a:ext cx="1795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xmlns="" id="{ECE84401-1229-4EF1-84C5-D6E37DDDD94A}"/>
              </a:ext>
            </a:extLst>
          </p:cNvPr>
          <p:cNvSpPr txBox="1"/>
          <p:nvPr/>
        </p:nvSpPr>
        <p:spPr>
          <a:xfrm>
            <a:off x="6232830" y="4314161"/>
            <a:ext cx="1795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xmlns="" id="{ECE84401-1229-4EF1-84C5-D6E37DDDD94A}"/>
              </a:ext>
            </a:extLst>
          </p:cNvPr>
          <p:cNvSpPr txBox="1"/>
          <p:nvPr/>
        </p:nvSpPr>
        <p:spPr>
          <a:xfrm>
            <a:off x="7016795" y="4303989"/>
            <a:ext cx="1795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xmlns="" id="{ECE84401-1229-4EF1-84C5-D6E37DDDD94A}"/>
              </a:ext>
            </a:extLst>
          </p:cNvPr>
          <p:cNvSpPr txBox="1"/>
          <p:nvPr/>
        </p:nvSpPr>
        <p:spPr>
          <a:xfrm>
            <a:off x="7798280" y="4314161"/>
            <a:ext cx="1795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1567903" y="5031110"/>
            <a:ext cx="1198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female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gender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2960912" y="5027006"/>
            <a:ext cx="1198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4331919" y="5031110"/>
            <a:ext cx="1198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BMI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5715781" y="5027007"/>
            <a:ext cx="1198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pack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7115030" y="5027006"/>
            <a:ext cx="1198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smoking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30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374E838F-DF1B-45F4-9210-5BFE7A1DEFD9}"/>
              </a:ext>
            </a:extLst>
          </p:cNvPr>
          <p:cNvSpPr txBox="1"/>
          <p:nvPr/>
        </p:nvSpPr>
        <p:spPr>
          <a:xfrm>
            <a:off x="633326" y="5559908"/>
            <a:ext cx="7265323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 S2. 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Distribution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of the PHQ-9 sum score stratified according to groups A-D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terms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mean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PHQ-9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sum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score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standard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deviation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illustrates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additivity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exacerbation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regarding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score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comparing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those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The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PHQ-9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looked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S4.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2"/>
          <a:srcRect l="4116" t="13286" b="5283"/>
          <a:stretch/>
        </p:blipFill>
        <p:spPr>
          <a:xfrm>
            <a:off x="1157817" y="1853738"/>
            <a:ext cx="7340908" cy="3507971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3851B2AF-2205-4224-8A6B-CC288F027662}"/>
              </a:ext>
            </a:extLst>
          </p:cNvPr>
          <p:cNvSpPr txBox="1"/>
          <p:nvPr/>
        </p:nvSpPr>
        <p:spPr>
          <a:xfrm>
            <a:off x="6204412" y="1795547"/>
            <a:ext cx="248172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GOLD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3851B2AF-2205-4224-8A6B-CC288F027662}"/>
              </a:ext>
            </a:extLst>
          </p:cNvPr>
          <p:cNvSpPr txBox="1"/>
          <p:nvPr/>
        </p:nvSpPr>
        <p:spPr>
          <a:xfrm>
            <a:off x="1425950" y="4905334"/>
            <a:ext cx="5223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Q1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xmlns="" id="{3851B2AF-2205-4224-8A6B-CC288F027662}"/>
              </a:ext>
            </a:extLst>
          </p:cNvPr>
          <p:cNvSpPr txBox="1"/>
          <p:nvPr/>
        </p:nvSpPr>
        <p:spPr>
          <a:xfrm>
            <a:off x="1943386" y="4905334"/>
            <a:ext cx="5223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Q2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xmlns="" id="{3851B2AF-2205-4224-8A6B-CC288F027662}"/>
              </a:ext>
            </a:extLst>
          </p:cNvPr>
          <p:cNvSpPr txBox="1"/>
          <p:nvPr/>
        </p:nvSpPr>
        <p:spPr>
          <a:xfrm>
            <a:off x="2430970" y="4905334"/>
            <a:ext cx="5223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Q3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xmlns="" id="{3851B2AF-2205-4224-8A6B-CC288F027662}"/>
              </a:ext>
            </a:extLst>
          </p:cNvPr>
          <p:cNvSpPr txBox="1"/>
          <p:nvPr/>
        </p:nvSpPr>
        <p:spPr>
          <a:xfrm>
            <a:off x="2917983" y="4905334"/>
            <a:ext cx="5223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Q4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xmlns="" id="{3851B2AF-2205-4224-8A6B-CC288F027662}"/>
              </a:ext>
            </a:extLst>
          </p:cNvPr>
          <p:cNvSpPr txBox="1"/>
          <p:nvPr/>
        </p:nvSpPr>
        <p:spPr>
          <a:xfrm>
            <a:off x="3326304" y="4905334"/>
            <a:ext cx="5223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>
                <a:latin typeface="Arial" panose="020B0604020202020204" pitchFamily="34" charset="0"/>
                <a:cs typeface="Arial" panose="020B0604020202020204" pitchFamily="34" charset="0"/>
              </a:rPr>
              <a:t>Q5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xmlns="" id="{3851B2AF-2205-4224-8A6B-CC288F027662}"/>
              </a:ext>
            </a:extLst>
          </p:cNvPr>
          <p:cNvSpPr txBox="1"/>
          <p:nvPr/>
        </p:nvSpPr>
        <p:spPr>
          <a:xfrm>
            <a:off x="3775152" y="4905333"/>
            <a:ext cx="5223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Q6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xmlns="" id="{3851B2AF-2205-4224-8A6B-CC288F027662}"/>
              </a:ext>
            </a:extLst>
          </p:cNvPr>
          <p:cNvSpPr txBox="1"/>
          <p:nvPr/>
        </p:nvSpPr>
        <p:spPr>
          <a:xfrm>
            <a:off x="4262165" y="4905332"/>
            <a:ext cx="5223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Q7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xmlns="" id="{3851B2AF-2205-4224-8A6B-CC288F027662}"/>
              </a:ext>
            </a:extLst>
          </p:cNvPr>
          <p:cNvSpPr txBox="1"/>
          <p:nvPr/>
        </p:nvSpPr>
        <p:spPr>
          <a:xfrm>
            <a:off x="4733185" y="4905331"/>
            <a:ext cx="5223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Q8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xmlns="" id="{3851B2AF-2205-4224-8A6B-CC288F027662}"/>
              </a:ext>
            </a:extLst>
          </p:cNvPr>
          <p:cNvSpPr txBox="1"/>
          <p:nvPr/>
        </p:nvSpPr>
        <p:spPr>
          <a:xfrm>
            <a:off x="5185433" y="4895022"/>
            <a:ext cx="5223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Q9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xmlns="" id="{3851B2AF-2205-4224-8A6B-CC288F027662}"/>
              </a:ext>
            </a:extLst>
          </p:cNvPr>
          <p:cNvSpPr txBox="1"/>
          <p:nvPr/>
        </p:nvSpPr>
        <p:spPr>
          <a:xfrm>
            <a:off x="5702869" y="4916455"/>
            <a:ext cx="71637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Sum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score/9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xmlns="" id="{26FAE39C-6526-42B0-9E46-9A1221E84019}"/>
              </a:ext>
            </a:extLst>
          </p:cNvPr>
          <p:cNvSpPr txBox="1"/>
          <p:nvPr/>
        </p:nvSpPr>
        <p:spPr>
          <a:xfrm rot="16200000">
            <a:off x="-971408" y="3214488"/>
            <a:ext cx="314566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Mean PHQ-9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sum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score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1077430" y="4788311"/>
            <a:ext cx="28988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1009007" y="4091242"/>
            <a:ext cx="355059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0,5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1000821" y="3445335"/>
            <a:ext cx="355059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1,0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981331" y="2714909"/>
            <a:ext cx="375583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1.5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933079" y="2039267"/>
            <a:ext cx="430987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2.0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7445274" y="2066247"/>
            <a:ext cx="206476" cy="5281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7385623" y="2039267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7385623" y="2161066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  <a:p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 flipH="1">
            <a:off x="7386366" y="2282865"/>
            <a:ext cx="2823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385623" y="2397866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  <a:p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933856" y="2714909"/>
            <a:ext cx="430987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1.5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924893" y="3368713"/>
            <a:ext cx="430987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1.0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942323" y="4075853"/>
            <a:ext cx="430987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0.5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924892" y="4757534"/>
            <a:ext cx="430987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16629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feld 34"/>
          <p:cNvSpPr txBox="1"/>
          <p:nvPr/>
        </p:nvSpPr>
        <p:spPr>
          <a:xfrm>
            <a:off x="6878107" y="1601343"/>
            <a:ext cx="186267" cy="55544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374E838F-DF1B-45F4-9210-5BFE7A1DEFD9}"/>
              </a:ext>
            </a:extLst>
          </p:cNvPr>
          <p:cNvSpPr txBox="1"/>
          <p:nvPr/>
        </p:nvSpPr>
        <p:spPr>
          <a:xfrm>
            <a:off x="633326" y="5559908"/>
            <a:ext cx="7488209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 S3. 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Distribution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of the PHQ-9 sum score stratified according to grades 1-4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terms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mean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PHQ-9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sum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score and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standard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deviation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illustrates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relationships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spirometric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GOLD grades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PHQ-9.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regarding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score,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comparing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those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D.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2"/>
          <a:srcRect l="4437" t="12557" b="5269"/>
          <a:stretch/>
        </p:blipFill>
        <p:spPr>
          <a:xfrm>
            <a:off x="1117542" y="1313411"/>
            <a:ext cx="7276753" cy="4056611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26FAE39C-6526-42B0-9E46-9A1221E84019}"/>
              </a:ext>
            </a:extLst>
          </p:cNvPr>
          <p:cNvSpPr txBox="1"/>
          <p:nvPr/>
        </p:nvSpPr>
        <p:spPr>
          <a:xfrm rot="16200000">
            <a:off x="-834912" y="2945500"/>
            <a:ext cx="311216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Mean PHQ-9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sum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score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3851B2AF-2205-4224-8A6B-CC288F027662}"/>
              </a:ext>
            </a:extLst>
          </p:cNvPr>
          <p:cNvSpPr txBox="1"/>
          <p:nvPr/>
        </p:nvSpPr>
        <p:spPr>
          <a:xfrm>
            <a:off x="6403019" y="1313411"/>
            <a:ext cx="223376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GOLD grades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3851B2AF-2205-4224-8A6B-CC288F027662}"/>
              </a:ext>
            </a:extLst>
          </p:cNvPr>
          <p:cNvSpPr txBox="1"/>
          <p:nvPr/>
        </p:nvSpPr>
        <p:spPr>
          <a:xfrm>
            <a:off x="1451404" y="4905334"/>
            <a:ext cx="5223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Q1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xmlns="" id="{3851B2AF-2205-4224-8A6B-CC288F027662}"/>
              </a:ext>
            </a:extLst>
          </p:cNvPr>
          <p:cNvSpPr txBox="1"/>
          <p:nvPr/>
        </p:nvSpPr>
        <p:spPr>
          <a:xfrm>
            <a:off x="1968840" y="4905334"/>
            <a:ext cx="5223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Q2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xmlns="" id="{3851B2AF-2205-4224-8A6B-CC288F027662}"/>
              </a:ext>
            </a:extLst>
          </p:cNvPr>
          <p:cNvSpPr txBox="1"/>
          <p:nvPr/>
        </p:nvSpPr>
        <p:spPr>
          <a:xfrm>
            <a:off x="2456424" y="4905334"/>
            <a:ext cx="5223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Q3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xmlns="" id="{3851B2AF-2205-4224-8A6B-CC288F027662}"/>
              </a:ext>
            </a:extLst>
          </p:cNvPr>
          <p:cNvSpPr txBox="1"/>
          <p:nvPr/>
        </p:nvSpPr>
        <p:spPr>
          <a:xfrm>
            <a:off x="2943437" y="4905334"/>
            <a:ext cx="5223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Q4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xmlns="" id="{3851B2AF-2205-4224-8A6B-CC288F027662}"/>
              </a:ext>
            </a:extLst>
          </p:cNvPr>
          <p:cNvSpPr txBox="1"/>
          <p:nvPr/>
        </p:nvSpPr>
        <p:spPr>
          <a:xfrm>
            <a:off x="3351758" y="4905334"/>
            <a:ext cx="5223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>
                <a:latin typeface="Arial" panose="020B0604020202020204" pitchFamily="34" charset="0"/>
                <a:cs typeface="Arial" panose="020B0604020202020204" pitchFamily="34" charset="0"/>
              </a:rPr>
              <a:t>Q5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xmlns="" id="{3851B2AF-2205-4224-8A6B-CC288F027662}"/>
              </a:ext>
            </a:extLst>
          </p:cNvPr>
          <p:cNvSpPr txBox="1"/>
          <p:nvPr/>
        </p:nvSpPr>
        <p:spPr>
          <a:xfrm>
            <a:off x="3800606" y="4905333"/>
            <a:ext cx="5223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Q6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xmlns="" id="{3851B2AF-2205-4224-8A6B-CC288F027662}"/>
              </a:ext>
            </a:extLst>
          </p:cNvPr>
          <p:cNvSpPr txBox="1"/>
          <p:nvPr/>
        </p:nvSpPr>
        <p:spPr>
          <a:xfrm>
            <a:off x="4287619" y="4905332"/>
            <a:ext cx="5223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Q7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xmlns="" id="{3851B2AF-2205-4224-8A6B-CC288F027662}"/>
              </a:ext>
            </a:extLst>
          </p:cNvPr>
          <p:cNvSpPr txBox="1"/>
          <p:nvPr/>
        </p:nvSpPr>
        <p:spPr>
          <a:xfrm>
            <a:off x="4758639" y="4905331"/>
            <a:ext cx="5223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Q8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xmlns="" id="{3851B2AF-2205-4224-8A6B-CC288F027662}"/>
              </a:ext>
            </a:extLst>
          </p:cNvPr>
          <p:cNvSpPr txBox="1"/>
          <p:nvPr/>
        </p:nvSpPr>
        <p:spPr>
          <a:xfrm>
            <a:off x="5210887" y="4895022"/>
            <a:ext cx="5223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Q9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xmlns="" id="{3851B2AF-2205-4224-8A6B-CC288F027662}"/>
              </a:ext>
            </a:extLst>
          </p:cNvPr>
          <p:cNvSpPr txBox="1"/>
          <p:nvPr/>
        </p:nvSpPr>
        <p:spPr>
          <a:xfrm>
            <a:off x="5728323" y="4887531"/>
            <a:ext cx="71637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Sum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score/9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050485" y="4689887"/>
            <a:ext cx="28988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985308" y="3967417"/>
            <a:ext cx="355059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0,5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973876" y="3169112"/>
            <a:ext cx="355059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1,0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982062" y="2393590"/>
            <a:ext cx="355059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1,5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970630" y="1595285"/>
            <a:ext cx="355059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2,0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xmlns="" id="{2A34C0C6-179B-4FD0-B7BB-B16F6CA1FCDC}"/>
              </a:ext>
            </a:extLst>
          </p:cNvPr>
          <p:cNvSpPr txBox="1"/>
          <p:nvPr/>
        </p:nvSpPr>
        <p:spPr>
          <a:xfrm>
            <a:off x="862555" y="1553359"/>
            <a:ext cx="427044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2.0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xmlns="" id="{2A34C0C6-179B-4FD0-B7BB-B16F6CA1FCDC}"/>
              </a:ext>
            </a:extLst>
          </p:cNvPr>
          <p:cNvSpPr txBox="1"/>
          <p:nvPr/>
        </p:nvSpPr>
        <p:spPr>
          <a:xfrm>
            <a:off x="848690" y="2362807"/>
            <a:ext cx="420926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1.5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xmlns="" id="{2A34C0C6-179B-4FD0-B7BB-B16F6CA1FCDC}"/>
              </a:ext>
            </a:extLst>
          </p:cNvPr>
          <p:cNvSpPr txBox="1"/>
          <p:nvPr/>
        </p:nvSpPr>
        <p:spPr>
          <a:xfrm>
            <a:off x="856876" y="3141461"/>
            <a:ext cx="417574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1.0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xmlns="" id="{2A34C0C6-179B-4FD0-B7BB-B16F6CA1FCDC}"/>
              </a:ext>
            </a:extLst>
          </p:cNvPr>
          <p:cNvSpPr txBox="1"/>
          <p:nvPr/>
        </p:nvSpPr>
        <p:spPr>
          <a:xfrm>
            <a:off x="888226" y="3937049"/>
            <a:ext cx="369272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0.5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xmlns="" id="{2A34C0C6-179B-4FD0-B7BB-B16F6CA1FCDC}"/>
              </a:ext>
            </a:extLst>
          </p:cNvPr>
          <p:cNvSpPr txBox="1"/>
          <p:nvPr/>
        </p:nvSpPr>
        <p:spPr>
          <a:xfrm>
            <a:off x="942526" y="4683346"/>
            <a:ext cx="339282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6878107" y="1601343"/>
            <a:ext cx="186267" cy="55544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32" name="Textfeld 31"/>
          <p:cNvSpPr txBox="1"/>
          <p:nvPr/>
        </p:nvSpPr>
        <p:spPr>
          <a:xfrm>
            <a:off x="6818840" y="1684936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 flipH="1">
            <a:off x="6820729" y="1814164"/>
            <a:ext cx="2823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818286" y="1951698"/>
            <a:ext cx="22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6818840" y="1542056"/>
            <a:ext cx="1761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0636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2"/>
          <p:cNvSpPr txBox="1"/>
          <p:nvPr/>
        </p:nvSpPr>
        <p:spPr>
          <a:xfrm>
            <a:off x="357851" y="5453326"/>
            <a:ext cx="8248419" cy="1116796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lang="de-DE" sz="1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S4.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comorbidities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single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PHQ-9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. The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shows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ean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standard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errors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comorbidities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single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PHQ-9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derived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multiple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regression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analyses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carrying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covariates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gender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, BMI, pack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smoking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comorbidity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was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introduced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single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variable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avoid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problems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collinearity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. The bar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marked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„&amp;“ was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inverted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sake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clarity</a:t>
            </a:r>
            <a:r>
              <a:rPr lang="de-DE" sz="1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illustrates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comorbidities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associations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PHQ-9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xmlns="" id="{C48C588E-BC59-42EC-8D31-DD0A65CDCC43}"/>
              </a:ext>
            </a:extLst>
          </p:cNvPr>
          <p:cNvSpPr/>
          <p:nvPr/>
        </p:nvSpPr>
        <p:spPr>
          <a:xfrm>
            <a:off x="3048000" y="500410"/>
            <a:ext cx="3105150" cy="180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/>
          <a:srcRect l="3138" t="1627" r="953" b="5935"/>
          <a:stretch/>
        </p:blipFill>
        <p:spPr>
          <a:xfrm>
            <a:off x="559550" y="390871"/>
            <a:ext cx="8304415" cy="427274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3"/>
          <a:srcRect l="22649" t="94136" r="25258" b="686"/>
          <a:stretch/>
        </p:blipFill>
        <p:spPr>
          <a:xfrm>
            <a:off x="1316009" y="4921309"/>
            <a:ext cx="5882293" cy="324196"/>
          </a:xfrm>
          <a:prstGeom prst="rect">
            <a:avLst/>
          </a:prstGeom>
        </p:spPr>
      </p:pic>
      <p:grpSp>
        <p:nvGrpSpPr>
          <p:cNvPr id="13" name="Gruppieren 12"/>
          <p:cNvGrpSpPr/>
          <p:nvPr/>
        </p:nvGrpSpPr>
        <p:grpSpPr>
          <a:xfrm>
            <a:off x="2135679" y="4894239"/>
            <a:ext cx="5000759" cy="400110"/>
            <a:chOff x="2049954" y="4827564"/>
            <a:chExt cx="5000759" cy="400110"/>
          </a:xfrm>
        </p:grpSpPr>
        <p:sp>
          <p:nvSpPr>
            <p:cNvPr id="3" name="Textfeld 2"/>
            <p:cNvSpPr txBox="1"/>
            <p:nvPr/>
          </p:nvSpPr>
          <p:spPr>
            <a:xfrm>
              <a:off x="2049954" y="4893621"/>
              <a:ext cx="714894" cy="246221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de-DE" sz="1000" dirty="0">
                  <a:latin typeface="Arial" panose="020B0604020202020204" pitchFamily="34" charset="0"/>
                  <a:cs typeface="Arial" panose="020B0604020202020204" pitchFamily="34" charset="0"/>
                </a:rPr>
                <a:t>Asthma</a:t>
              </a: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5228623" y="4904509"/>
              <a:ext cx="961159" cy="246221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de-DE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Osteoporosis</a:t>
              </a:r>
              <a:endParaRPr lang="de-D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4121427" y="4827564"/>
              <a:ext cx="1107196" cy="400110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de-DE" sz="1000" dirty="0">
                  <a:latin typeface="Arial" panose="020B0604020202020204" pitchFamily="34" charset="0"/>
                  <a:cs typeface="Arial" panose="020B0604020202020204" pitchFamily="34" charset="0"/>
                </a:rPr>
                <a:t>Gastrointestinal </a:t>
              </a:r>
              <a:r>
                <a:rPr lang="de-DE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disorder</a:t>
              </a:r>
              <a:endParaRPr lang="de-D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3080863" y="4904509"/>
              <a:ext cx="1040564" cy="246221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de-DE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Sleep</a:t>
              </a:r>
              <a:r>
                <a:rPr lang="de-DE"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apnoea</a:t>
              </a:r>
              <a:endParaRPr lang="de-D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6335819" y="4904509"/>
              <a:ext cx="714894" cy="246221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de-DE" sz="1000" dirty="0">
                  <a:latin typeface="Arial" panose="020B0604020202020204" pitchFamily="34" charset="0"/>
                  <a:cs typeface="Arial" panose="020B0604020202020204" pitchFamily="34" charset="0"/>
                </a:rPr>
                <a:t>Arthritis</a:t>
              </a:r>
            </a:p>
          </p:txBody>
        </p:sp>
      </p:grpSp>
      <p:sp>
        <p:nvSpPr>
          <p:cNvPr id="15" name="Textfeld 14"/>
          <p:cNvSpPr txBox="1"/>
          <p:nvPr/>
        </p:nvSpPr>
        <p:spPr>
          <a:xfrm>
            <a:off x="8606271" y="4054652"/>
            <a:ext cx="83128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xmlns="" id="{2A34C0C6-179B-4FD0-B7BB-B16F6CA1FCDC}"/>
              </a:ext>
            </a:extLst>
          </p:cNvPr>
          <p:cNvSpPr txBox="1"/>
          <p:nvPr/>
        </p:nvSpPr>
        <p:spPr>
          <a:xfrm>
            <a:off x="757267" y="4425940"/>
            <a:ext cx="5223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Q1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xmlns="" id="{E723073A-8828-4BE7-B705-B69A0E1E7E42}"/>
              </a:ext>
            </a:extLst>
          </p:cNvPr>
          <p:cNvSpPr txBox="1"/>
          <p:nvPr/>
        </p:nvSpPr>
        <p:spPr>
          <a:xfrm>
            <a:off x="1743469" y="4430770"/>
            <a:ext cx="5223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Q2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xmlns="" id="{D12871D4-DF37-4FEE-AC52-83F6F1C0FD72}"/>
              </a:ext>
            </a:extLst>
          </p:cNvPr>
          <p:cNvSpPr txBox="1"/>
          <p:nvPr/>
        </p:nvSpPr>
        <p:spPr>
          <a:xfrm>
            <a:off x="2635429" y="4436489"/>
            <a:ext cx="5223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Q3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xmlns="" id="{ECE84401-1229-4EF1-84C5-D6E37DDDD94A}"/>
              </a:ext>
            </a:extLst>
          </p:cNvPr>
          <p:cNvSpPr txBox="1"/>
          <p:nvPr/>
        </p:nvSpPr>
        <p:spPr>
          <a:xfrm>
            <a:off x="3439671" y="4433345"/>
            <a:ext cx="5223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Q4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xmlns="" id="{5CE8BA2E-3322-4154-8539-2D8DC43CDF5C}"/>
              </a:ext>
            </a:extLst>
          </p:cNvPr>
          <p:cNvSpPr txBox="1"/>
          <p:nvPr/>
        </p:nvSpPr>
        <p:spPr>
          <a:xfrm>
            <a:off x="4429116" y="4430201"/>
            <a:ext cx="5223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Q5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xmlns="" id="{783770AF-9165-4283-B6C5-99E4A93E6758}"/>
              </a:ext>
            </a:extLst>
          </p:cNvPr>
          <p:cNvSpPr txBox="1"/>
          <p:nvPr/>
        </p:nvSpPr>
        <p:spPr>
          <a:xfrm>
            <a:off x="5352679" y="4425728"/>
            <a:ext cx="5223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Q6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xmlns="" id="{0D8C387E-20BB-415B-B288-3781EC2D503B}"/>
              </a:ext>
            </a:extLst>
          </p:cNvPr>
          <p:cNvSpPr txBox="1"/>
          <p:nvPr/>
        </p:nvSpPr>
        <p:spPr>
          <a:xfrm>
            <a:off x="6224059" y="4425727"/>
            <a:ext cx="5223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Q7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xmlns="" id="{6DD5FE9E-1F83-4105-8ADE-193DA8DC60CA}"/>
              </a:ext>
            </a:extLst>
          </p:cNvPr>
          <p:cNvSpPr txBox="1"/>
          <p:nvPr/>
        </p:nvSpPr>
        <p:spPr>
          <a:xfrm>
            <a:off x="7161265" y="4406170"/>
            <a:ext cx="5223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Q8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xmlns="" id="{F74BD96B-E5D8-412B-88AC-9F406E45B529}"/>
              </a:ext>
            </a:extLst>
          </p:cNvPr>
          <p:cNvSpPr txBox="1"/>
          <p:nvPr/>
        </p:nvSpPr>
        <p:spPr>
          <a:xfrm>
            <a:off x="8020816" y="4411590"/>
            <a:ext cx="52234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Q9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xmlns="" id="{2A34C0C6-179B-4FD0-B7BB-B16F6CA1FCDC}"/>
              </a:ext>
            </a:extLst>
          </p:cNvPr>
          <p:cNvSpPr txBox="1"/>
          <p:nvPr/>
        </p:nvSpPr>
        <p:spPr>
          <a:xfrm>
            <a:off x="85725" y="332683"/>
            <a:ext cx="52234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0.30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xmlns="" id="{2A34C0C6-179B-4FD0-B7BB-B16F6CA1FCDC}"/>
              </a:ext>
            </a:extLst>
          </p:cNvPr>
          <p:cNvSpPr txBox="1"/>
          <p:nvPr/>
        </p:nvSpPr>
        <p:spPr>
          <a:xfrm>
            <a:off x="85725" y="987555"/>
            <a:ext cx="52234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0.25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xmlns="" id="{2A34C0C6-179B-4FD0-B7BB-B16F6CA1FCDC}"/>
              </a:ext>
            </a:extLst>
          </p:cNvPr>
          <p:cNvSpPr txBox="1"/>
          <p:nvPr/>
        </p:nvSpPr>
        <p:spPr>
          <a:xfrm>
            <a:off x="85725" y="1634114"/>
            <a:ext cx="52234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0.20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xmlns="" id="{2A34C0C6-179B-4FD0-B7BB-B16F6CA1FCDC}"/>
              </a:ext>
            </a:extLst>
          </p:cNvPr>
          <p:cNvSpPr txBox="1"/>
          <p:nvPr/>
        </p:nvSpPr>
        <p:spPr>
          <a:xfrm>
            <a:off x="85725" y="2278283"/>
            <a:ext cx="52234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0.15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xmlns="" id="{2A34C0C6-179B-4FD0-B7BB-B16F6CA1FCDC}"/>
              </a:ext>
            </a:extLst>
          </p:cNvPr>
          <p:cNvSpPr txBox="1"/>
          <p:nvPr/>
        </p:nvSpPr>
        <p:spPr>
          <a:xfrm>
            <a:off x="92685" y="2948439"/>
            <a:ext cx="52234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0.10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xmlns="" id="{2A34C0C6-179B-4FD0-B7BB-B16F6CA1FCDC}"/>
              </a:ext>
            </a:extLst>
          </p:cNvPr>
          <p:cNvSpPr txBox="1"/>
          <p:nvPr/>
        </p:nvSpPr>
        <p:spPr>
          <a:xfrm>
            <a:off x="92685" y="3591171"/>
            <a:ext cx="52234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0.05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xmlns="" id="{2A34C0C6-179B-4FD0-B7BB-B16F6CA1FCDC}"/>
              </a:ext>
            </a:extLst>
          </p:cNvPr>
          <p:cNvSpPr txBox="1"/>
          <p:nvPr/>
        </p:nvSpPr>
        <p:spPr>
          <a:xfrm>
            <a:off x="83106" y="4256553"/>
            <a:ext cx="52234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77762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487</Words>
  <Application>Microsoft Office PowerPoint</Application>
  <PresentationFormat>On-screen Show (4:3)</PresentationFormat>
  <Paragraphs>105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</vt:lpstr>
      <vt:lpstr>PowerPoint Presentation</vt:lpstr>
      <vt:lpstr>PowerPoint Presentation</vt:lpstr>
      <vt:lpstr>PowerPoint Presentation</vt:lpstr>
      <vt:lpstr>PowerPoint Presentation</vt:lpstr>
    </vt:vector>
  </TitlesOfParts>
  <Company>Klinikum der Universitaet Muenchen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svonsiem</dc:creator>
  <cp:lastModifiedBy>JABELLA</cp:lastModifiedBy>
  <cp:revision>186</cp:revision>
  <cp:lastPrinted>2018-10-23T10:52:50Z</cp:lastPrinted>
  <dcterms:created xsi:type="dcterms:W3CDTF">2018-09-25T11:56:05Z</dcterms:created>
  <dcterms:modified xsi:type="dcterms:W3CDTF">2019-02-06T17:59:51Z</dcterms:modified>
</cp:coreProperties>
</file>