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ミヤムラタクト" initials="ミ" lastIdx="1" clrIdx="0">
    <p:extLst>
      <p:ext uri="{19B8F6BF-5375-455C-9EA6-DF929625EA0E}">
        <p15:presenceInfo xmlns:p15="http://schemas.microsoft.com/office/powerpoint/2012/main" userId="ミヤムラタクト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02"/>
    <p:restoredTop sz="93792"/>
  </p:normalViewPr>
  <p:slideViewPr>
    <p:cSldViewPr snapToGrid="0" snapToObjects="1">
      <p:cViewPr>
        <p:scale>
          <a:sx n="170" d="100"/>
          <a:sy n="170" d="100"/>
        </p:scale>
        <p:origin x="1662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B995-E27C-F44D-804B-6D7C184EC4A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BB8F7-0425-AF41-A63B-B497246B1F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38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BB8F7-0425-AF41-A63B-B497246B1F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1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2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7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7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39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5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88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5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3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9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7063-4882-C64E-87E8-6615CB6CDAAF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6DB4-5B73-F04E-9A56-925D3BBA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C28FAC5-4ED9-944F-830B-A6A9852BC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6" y="499995"/>
            <a:ext cx="3475451" cy="23960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9F1677E-7E40-B142-B5C1-4A5A1C7D2E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06" y="3097924"/>
            <a:ext cx="3400919" cy="234463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A65930C-8F87-C843-AE06-356D67FA8F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084" y="3097926"/>
            <a:ext cx="3400916" cy="234463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07EC587-5E06-B444-B3E0-C50339260F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8032" y="497743"/>
            <a:ext cx="3408726" cy="2350016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449A41-EDDA-9C4D-B37A-1A31424C29A1}"/>
              </a:ext>
            </a:extLst>
          </p:cNvPr>
          <p:cNvSpPr txBox="1"/>
          <p:nvPr/>
        </p:nvSpPr>
        <p:spPr>
          <a:xfrm>
            <a:off x="1231601" y="914393"/>
            <a:ext cx="1634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HSP47 expression negative (n=39) 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67EC6D-5C54-634D-9A11-5DAB1EF0C904}"/>
              </a:ext>
            </a:extLst>
          </p:cNvPr>
          <p:cNvSpPr txBox="1"/>
          <p:nvPr/>
        </p:nvSpPr>
        <p:spPr>
          <a:xfrm>
            <a:off x="1583763" y="363109"/>
            <a:ext cx="1596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HSP47 expression positive (n=60)</a:t>
            </a:r>
            <a:r>
              <a:rPr lang="ja-JP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2332BD-BEAB-A246-AB06-0382D2D52607}"/>
              </a:ext>
            </a:extLst>
          </p:cNvPr>
          <p:cNvSpPr txBox="1"/>
          <p:nvPr/>
        </p:nvSpPr>
        <p:spPr>
          <a:xfrm>
            <a:off x="533540" y="2175220"/>
            <a:ext cx="1515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Log-rank test: p=0.260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A3A7B7-EB0C-8146-8ED1-498335032DF3}"/>
              </a:ext>
            </a:extLst>
          </p:cNvPr>
          <p:cNvSpPr txBox="1"/>
          <p:nvPr/>
        </p:nvSpPr>
        <p:spPr>
          <a:xfrm>
            <a:off x="128806" y="101499"/>
            <a:ext cx="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665780B-C059-D646-8BA3-D6AD8168F18E}"/>
              </a:ext>
            </a:extLst>
          </p:cNvPr>
          <p:cNvSpPr txBox="1"/>
          <p:nvPr/>
        </p:nvSpPr>
        <p:spPr>
          <a:xfrm>
            <a:off x="3593806" y="108991"/>
            <a:ext cx="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F639791-825A-6A4E-94F5-192E9F042993}"/>
              </a:ext>
            </a:extLst>
          </p:cNvPr>
          <p:cNvGrpSpPr/>
          <p:nvPr/>
        </p:nvGrpSpPr>
        <p:grpSpPr>
          <a:xfrm>
            <a:off x="3892466" y="391325"/>
            <a:ext cx="2965534" cy="1999339"/>
            <a:chOff x="415474" y="3055657"/>
            <a:chExt cx="2965534" cy="1999339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9E2C42B-1076-A341-BFD9-F7262BCC38CE}"/>
                </a:ext>
              </a:extLst>
            </p:cNvPr>
            <p:cNvSpPr txBox="1"/>
            <p:nvPr/>
          </p:nvSpPr>
          <p:spPr>
            <a:xfrm>
              <a:off x="683584" y="3055657"/>
              <a:ext cx="269742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Low number of HSP47-positive fibroblasts (n=43)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D29F0C9-CE51-E849-B9CD-953C38106D9C}"/>
                </a:ext>
              </a:extLst>
            </p:cNvPr>
            <p:cNvSpPr txBox="1"/>
            <p:nvPr/>
          </p:nvSpPr>
          <p:spPr>
            <a:xfrm>
              <a:off x="590165" y="3629633"/>
              <a:ext cx="263396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High number of HSP47-positive  fibroblasts  (n=56) 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3456E35C-3CFA-344B-85D2-B0080C618A2A}"/>
                </a:ext>
              </a:extLst>
            </p:cNvPr>
            <p:cNvSpPr txBox="1"/>
            <p:nvPr/>
          </p:nvSpPr>
          <p:spPr>
            <a:xfrm>
              <a:off x="415474" y="4839552"/>
              <a:ext cx="15151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Log-rank test: p=0.524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0224289-FF55-FF4C-89CC-D5AF5155C704}"/>
              </a:ext>
            </a:extLst>
          </p:cNvPr>
          <p:cNvSpPr txBox="1"/>
          <p:nvPr/>
        </p:nvSpPr>
        <p:spPr>
          <a:xfrm>
            <a:off x="355260" y="5693424"/>
            <a:ext cx="620364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file 3</a:t>
            </a:r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Survival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curves of patients with adenocarcinoma according to HSP47 expression in lung cancer or the number of HSP47-positive fibroblasts in the stroma. No significant difference in overall survival (OS) (a) and disease-free survival (DFS) (c) curves of patients showing HSP47-positive or HSP47-negative cancer cells (p = 0.260, p = 0.423, log-rank test). b) No significant difference in OS curves of patients with a high number of HSP47-positive fibroblasts and a low number of HSP47-positive fibroblasts  (p = 0.524, log-rank test, cut-off value = 61). d) Patients with a high number of HSP47-positive fibroblasts had significantly shorter DFS (p = 0.012, log-rank test, cut-off value = 71). 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3CB293-B8E5-BA4F-82ED-E295CE547886}"/>
              </a:ext>
            </a:extLst>
          </p:cNvPr>
          <p:cNvSpPr txBox="1"/>
          <p:nvPr/>
        </p:nvSpPr>
        <p:spPr>
          <a:xfrm>
            <a:off x="912057" y="3594111"/>
            <a:ext cx="1634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HSP47 expression negative (n=39) 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56EA81-07A2-F64D-8C65-C8A50CB40437}"/>
              </a:ext>
            </a:extLst>
          </p:cNvPr>
          <p:cNvSpPr txBox="1"/>
          <p:nvPr/>
        </p:nvSpPr>
        <p:spPr>
          <a:xfrm>
            <a:off x="1292770" y="3167339"/>
            <a:ext cx="2535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HSP47 expression positive (n=60) 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BD49D67-F6EF-B843-8414-D1BA5DC379C0}"/>
              </a:ext>
            </a:extLst>
          </p:cNvPr>
          <p:cNvSpPr txBox="1"/>
          <p:nvPr/>
        </p:nvSpPr>
        <p:spPr>
          <a:xfrm>
            <a:off x="566020" y="4815984"/>
            <a:ext cx="1515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Log-rank test: p=0.423</a:t>
            </a:r>
            <a:endParaRPr kumimoji="1"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B4FE54-FCD3-2E47-A564-B2AA031A2481}"/>
              </a:ext>
            </a:extLst>
          </p:cNvPr>
          <p:cNvSpPr txBox="1"/>
          <p:nvPr/>
        </p:nvSpPr>
        <p:spPr>
          <a:xfrm>
            <a:off x="161286" y="2742263"/>
            <a:ext cx="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B6A5710-937F-8F48-8310-15314BF756AB}"/>
              </a:ext>
            </a:extLst>
          </p:cNvPr>
          <p:cNvSpPr txBox="1"/>
          <p:nvPr/>
        </p:nvSpPr>
        <p:spPr>
          <a:xfrm>
            <a:off x="3626286" y="2749755"/>
            <a:ext cx="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EFD68E2-0E9B-944E-BE02-BEF5375230CB}"/>
              </a:ext>
            </a:extLst>
          </p:cNvPr>
          <p:cNvGrpSpPr/>
          <p:nvPr/>
        </p:nvGrpSpPr>
        <p:grpSpPr>
          <a:xfrm>
            <a:off x="3924946" y="2975280"/>
            <a:ext cx="3102256" cy="2056148"/>
            <a:chOff x="415474" y="2998848"/>
            <a:chExt cx="3102256" cy="2056148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632B5B1-4EAB-7843-9676-1319564D60DB}"/>
                </a:ext>
              </a:extLst>
            </p:cNvPr>
            <p:cNvSpPr txBox="1"/>
            <p:nvPr/>
          </p:nvSpPr>
          <p:spPr>
            <a:xfrm>
              <a:off x="820306" y="2998848"/>
              <a:ext cx="269742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Low number of HSP47-positive fibroblasts (n=55)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BC79809-E286-5940-9AC9-C2C52E8E39F5}"/>
                </a:ext>
              </a:extLst>
            </p:cNvPr>
            <p:cNvSpPr txBox="1"/>
            <p:nvPr/>
          </p:nvSpPr>
          <p:spPr>
            <a:xfrm>
              <a:off x="415474" y="3737355"/>
              <a:ext cx="263396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High number of HSP47-positive fibroblasts  (n=44) 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997087C-5681-8446-8CA7-57BA9E9ABE99}"/>
                </a:ext>
              </a:extLst>
            </p:cNvPr>
            <p:cNvSpPr txBox="1"/>
            <p:nvPr/>
          </p:nvSpPr>
          <p:spPr>
            <a:xfrm>
              <a:off x="415474" y="4839552"/>
              <a:ext cx="15151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Log-rank test: p=0.012</a:t>
              </a:r>
              <a:endParaRPr kumimoji="1"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39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238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ミヤムラタクト</dc:creator>
  <cp:lastModifiedBy>Noriho SAKAMOTO</cp:lastModifiedBy>
  <cp:revision>56</cp:revision>
  <dcterms:created xsi:type="dcterms:W3CDTF">2019-09-24T00:49:21Z</dcterms:created>
  <dcterms:modified xsi:type="dcterms:W3CDTF">2020-07-11T03:12:26Z</dcterms:modified>
</cp:coreProperties>
</file>