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5" r:id="rId2"/>
  </p:sldIdLst>
  <p:sldSz cx="611981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77" autoAdjust="0"/>
    <p:restoredTop sz="95530"/>
  </p:normalViewPr>
  <p:slideViewPr>
    <p:cSldViewPr snapToGrid="0" snapToObjects="1">
      <p:cViewPr varScale="1">
        <p:scale>
          <a:sx n="94" d="100"/>
          <a:sy n="94" d="100"/>
        </p:scale>
        <p:origin x="30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8BC63-E697-9840-9CDC-E8127E9CEE54}" type="datetimeFigureOut">
              <a:rPr kumimoji="1" lang="zh-CN" altLang="en-US" smtClean="0"/>
              <a:t>2022/9/23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A4545-7A69-1740-B017-8E7FE8B9630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0229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14125"/>
            <a:ext cx="5201841" cy="3008266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538401"/>
            <a:ext cx="4589860" cy="2086184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1F19-6D6B-6440-98D1-C4FA39DA160A}" type="datetimeFigureOut">
              <a:rPr kumimoji="1" lang="zh-CN" altLang="en-US" smtClean="0"/>
              <a:t>2022/9/23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19B-A855-634D-965E-60D5412CA2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872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1F19-6D6B-6440-98D1-C4FA39DA160A}" type="datetimeFigureOut">
              <a:rPr kumimoji="1" lang="zh-CN" altLang="en-US" smtClean="0"/>
              <a:t>2022/9/23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19B-A855-634D-965E-60D5412CA2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4528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60041"/>
            <a:ext cx="1319585" cy="732264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60041"/>
            <a:ext cx="3882256" cy="732264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1F19-6D6B-6440-98D1-C4FA39DA160A}" type="datetimeFigureOut">
              <a:rPr kumimoji="1" lang="zh-CN" altLang="en-US" smtClean="0"/>
              <a:t>2022/9/23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19B-A855-634D-965E-60D5412CA2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305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1F19-6D6B-6440-98D1-C4FA39DA160A}" type="datetimeFigureOut">
              <a:rPr kumimoji="1" lang="zh-CN" altLang="en-US" smtClean="0"/>
              <a:t>2022/9/23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19B-A855-634D-965E-60D5412CA2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655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154193"/>
            <a:ext cx="5278339" cy="3594317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782513"/>
            <a:ext cx="5278339" cy="189016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1F19-6D6B-6440-98D1-C4FA39DA160A}" type="datetimeFigureOut">
              <a:rPr kumimoji="1" lang="zh-CN" altLang="en-US" smtClean="0"/>
              <a:t>2022/9/23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19B-A855-634D-965E-60D5412CA2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3578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00203"/>
            <a:ext cx="2600921" cy="548248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00203"/>
            <a:ext cx="2600921" cy="548248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1F19-6D6B-6440-98D1-C4FA39DA160A}" type="datetimeFigureOut">
              <a:rPr kumimoji="1" lang="zh-CN" altLang="en-US" smtClean="0"/>
              <a:t>2022/9/23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19B-A855-634D-965E-60D5412CA2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9119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60043"/>
            <a:ext cx="5278339" cy="167014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18188"/>
            <a:ext cx="2588967" cy="1038091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156278"/>
            <a:ext cx="2588967" cy="464241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18188"/>
            <a:ext cx="2601718" cy="1038091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156278"/>
            <a:ext cx="2601718" cy="464241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1F19-6D6B-6440-98D1-C4FA39DA160A}" type="datetimeFigureOut">
              <a:rPr kumimoji="1" lang="zh-CN" altLang="en-US" smtClean="0"/>
              <a:t>2022/9/23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19B-A855-634D-965E-60D5412CA2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3617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1F19-6D6B-6440-98D1-C4FA39DA160A}" type="datetimeFigureOut">
              <a:rPr kumimoji="1" lang="zh-CN" altLang="en-US" smtClean="0"/>
              <a:t>2022/9/23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19B-A855-634D-965E-60D5412CA2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8229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1F19-6D6B-6440-98D1-C4FA39DA160A}" type="datetimeFigureOut">
              <a:rPr kumimoji="1" lang="zh-CN" altLang="en-US" smtClean="0"/>
              <a:t>2022/9/23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19B-A855-634D-965E-60D5412CA2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33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6051"/>
            <a:ext cx="1973799" cy="2016178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44112"/>
            <a:ext cx="3098155" cy="6140542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592229"/>
            <a:ext cx="1973799" cy="4802425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1F19-6D6B-6440-98D1-C4FA39DA160A}" type="datetimeFigureOut">
              <a:rPr kumimoji="1" lang="zh-CN" altLang="en-US" smtClean="0"/>
              <a:t>2022/9/23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19B-A855-634D-965E-60D5412CA2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7908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6051"/>
            <a:ext cx="1973799" cy="2016178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44112"/>
            <a:ext cx="3098155" cy="6140542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592229"/>
            <a:ext cx="1973799" cy="4802425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1F19-6D6B-6440-98D1-C4FA39DA160A}" type="datetimeFigureOut">
              <a:rPr kumimoji="1" lang="zh-CN" altLang="en-US" smtClean="0"/>
              <a:t>2022/9/23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19B-A855-634D-965E-60D5412CA2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663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60043"/>
            <a:ext cx="5278339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00203"/>
            <a:ext cx="5278339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008709"/>
            <a:ext cx="13769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51F19-6D6B-6440-98D1-C4FA39DA160A}" type="datetimeFigureOut">
              <a:rPr kumimoji="1" lang="zh-CN" altLang="en-US" smtClean="0"/>
              <a:t>2022/9/23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008709"/>
            <a:ext cx="206543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008709"/>
            <a:ext cx="13769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2619B-A855-634D-965E-60D5412CA2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1350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9E32E358-A87D-763F-088A-3ABFFAC858AF}"/>
              </a:ext>
            </a:extLst>
          </p:cNvPr>
          <p:cNvSpPr txBox="1"/>
          <p:nvPr/>
        </p:nvSpPr>
        <p:spPr>
          <a:xfrm>
            <a:off x="1502885" y="3080583"/>
            <a:ext cx="3414982" cy="21544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kern="10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zh-CN" sz="800" b="1" dirty="0">
                <a:latin typeface="Arial" panose="020B0604020202020204" pitchFamily="34" charset="0"/>
                <a:cs typeface="Arial" panose="020B0604020202020204" pitchFamily="34" charset="0"/>
              </a:rPr>
              <a:t>Supplemental Table</a:t>
            </a:r>
            <a:r>
              <a:rPr lang="zh-CN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CN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800" b="1" dirty="0">
                <a:latin typeface="Arial" panose="020B0604020202020204" pitchFamily="34" charset="0"/>
                <a:cs typeface="Arial" panose="020B0604020202020204" pitchFamily="34" charset="0"/>
              </a:rPr>
              <a:t>Serological </a:t>
            </a:r>
            <a:r>
              <a:rPr lang="en" altLang="zh-CN" sz="800" b="1" dirty="0">
                <a:latin typeface="Arial" panose="020B0604020202020204" pitchFamily="34" charset="0"/>
                <a:cs typeface="Arial" panose="020B0604020202020204" pitchFamily="34" charset="0"/>
              </a:rPr>
              <a:t> antibody assays</a:t>
            </a:r>
            <a:endParaRPr lang="zh-CN" alt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97601FB-9712-F5E7-C8A2-D0309760C84A}"/>
              </a:ext>
            </a:extLst>
          </p:cNvPr>
          <p:cNvSpPr txBox="1"/>
          <p:nvPr/>
        </p:nvSpPr>
        <p:spPr>
          <a:xfrm>
            <a:off x="324091" y="44678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765A01B-CD55-D693-B9BF-62BC5CB8CCF0}"/>
              </a:ext>
            </a:extLst>
          </p:cNvPr>
          <p:cNvSpPr txBox="1"/>
          <p:nvPr/>
        </p:nvSpPr>
        <p:spPr>
          <a:xfrm>
            <a:off x="393539" y="39816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graphicFrame>
        <p:nvGraphicFramePr>
          <p:cNvPr id="10" name="表格 5">
            <a:extLst>
              <a:ext uri="{FF2B5EF4-FFF2-40B4-BE49-F238E27FC236}">
                <a16:creationId xmlns:a16="http://schemas.microsoft.com/office/drawing/2014/main" id="{4864F02D-F80B-D672-7E81-A2D4C1034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726915"/>
              </p:ext>
            </p:extLst>
          </p:nvPr>
        </p:nvGraphicFramePr>
        <p:xfrm>
          <a:off x="176614" y="3296027"/>
          <a:ext cx="5726954" cy="474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189">
                  <a:extLst>
                    <a:ext uri="{9D8B030D-6E8A-4147-A177-3AD203B41FA5}">
                      <a16:colId xmlns:a16="http://schemas.microsoft.com/office/drawing/2014/main" val="1325240958"/>
                    </a:ext>
                  </a:extLst>
                </a:gridCol>
                <a:gridCol w="1143993">
                  <a:extLst>
                    <a:ext uri="{9D8B030D-6E8A-4147-A177-3AD203B41FA5}">
                      <a16:colId xmlns:a16="http://schemas.microsoft.com/office/drawing/2014/main" val="1965911417"/>
                    </a:ext>
                  </a:extLst>
                </a:gridCol>
                <a:gridCol w="1044892">
                  <a:extLst>
                    <a:ext uri="{9D8B030D-6E8A-4147-A177-3AD203B41FA5}">
                      <a16:colId xmlns:a16="http://schemas.microsoft.com/office/drawing/2014/main" val="1615177736"/>
                    </a:ext>
                  </a:extLst>
                </a:gridCol>
                <a:gridCol w="988828">
                  <a:extLst>
                    <a:ext uri="{9D8B030D-6E8A-4147-A177-3AD203B41FA5}">
                      <a16:colId xmlns:a16="http://schemas.microsoft.com/office/drawing/2014/main" val="1525542642"/>
                    </a:ext>
                  </a:extLst>
                </a:gridCol>
                <a:gridCol w="1127052">
                  <a:extLst>
                    <a:ext uri="{9D8B030D-6E8A-4147-A177-3AD203B41FA5}">
                      <a16:colId xmlns:a16="http://schemas.microsoft.com/office/drawing/2014/main" val="698794689"/>
                    </a:ext>
                  </a:extLst>
                </a:gridCol>
              </a:tblGrid>
              <a:tr h="2286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" altLang="zh-CN" sz="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Characteristic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5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Reference</a:t>
                      </a:r>
                      <a:r>
                        <a:rPr lang="zh-CN" altLang="en-US" sz="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Range</a:t>
                      </a:r>
                      <a:endParaRPr lang="zh-CN" altLang="en-US" sz="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</a:t>
                      </a:r>
                      <a:endParaRPr lang="zh-CN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701628"/>
                  </a:ext>
                </a:extLst>
              </a:tr>
              <a:tr h="228600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Proband</a:t>
                      </a:r>
                      <a:r>
                        <a:rPr lang="zh-CN" altLang="en-US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Proband</a:t>
                      </a:r>
                      <a:r>
                        <a:rPr lang="zh-CN" altLang="en-US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6934910"/>
                  </a:ext>
                </a:extLst>
              </a:tr>
              <a:tr h="252000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Autoantibody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" altLang="zh-CN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Antinuclear</a:t>
                      </a:r>
                      <a:endParaRPr lang="zh-CN" altLang="en-US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258378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" altLang="zh-CN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Anti-ds-DNA</a:t>
                      </a:r>
                      <a:endParaRPr lang="zh-CN" altLang="en-US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47814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" altLang="zh-CN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Anti-nucleosome</a:t>
                      </a:r>
                      <a:endParaRPr lang="zh-CN" altLang="en-US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185690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Anti-histone</a:t>
                      </a:r>
                      <a:endParaRPr lang="zh-CN" altLang="en-US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37540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" altLang="zh-CN" sz="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Anti-JO-</a:t>
                      </a:r>
                      <a:endParaRPr lang="zh-CN" altLang="en-US" sz="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1368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" altLang="zh-CN" sz="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Anti-R0-5</a:t>
                      </a:r>
                      <a:endParaRPr lang="zh-CN" altLang="en-US" sz="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391210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Anti-mitochondrial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7192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</a:t>
                      </a:r>
                      <a:r>
                        <a:rPr lang="en-US" altLang="zh-CN" sz="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</a:t>
                      </a:r>
                      <a:endParaRPr lang="zh-CN" altLang="en-US" sz="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043688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Antineutrophil cytoplasmic antibody</a:t>
                      </a:r>
                      <a:endParaRPr lang="zh-CN" altLang="en-US" sz="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Myeloperoxidase</a:t>
                      </a:r>
                      <a:endParaRPr lang="zh-CN" altLang="en-US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56914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anti-GBM</a:t>
                      </a:r>
                      <a:endParaRPr lang="zh-CN" altLang="en-US" sz="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521753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Protease 3</a:t>
                      </a:r>
                      <a:endParaRPr lang="zh-CN" altLang="en-US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987863"/>
                  </a:ext>
                </a:extLst>
              </a:tr>
              <a:tr h="25200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Immunity I</a:t>
                      </a:r>
                      <a:endParaRPr lang="zh-CN" altLang="en-US" sz="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IgA</a:t>
                      </a:r>
                      <a:endParaRPr lang="zh-CN" altLang="en-US" sz="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0.51-2.59</a:t>
                      </a:r>
                      <a:r>
                        <a:rPr lang="zh-CN" alt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1.82</a:t>
                      </a:r>
                      <a:r>
                        <a:rPr lang="zh-CN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1.62</a:t>
                      </a:r>
                      <a:r>
                        <a:rPr lang="zh-CN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51239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IgG</a:t>
                      </a:r>
                      <a:endParaRPr lang="zh-CN" altLang="en-US" sz="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5.28-21.9</a:t>
                      </a:r>
                      <a:r>
                        <a:rPr lang="zh-CN" alt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7.61</a:t>
                      </a:r>
                      <a:r>
                        <a:rPr lang="zh-CN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12.43</a:t>
                      </a:r>
                      <a:r>
                        <a:rPr lang="zh-CN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48885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IgM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0.48-2.26</a:t>
                      </a:r>
                      <a:r>
                        <a:rPr lang="zh-CN" alt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0.88</a:t>
                      </a:r>
                      <a:r>
                        <a:rPr lang="zh-CN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1.13</a:t>
                      </a:r>
                      <a:r>
                        <a:rPr lang="zh-CN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74403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0-165</a:t>
                      </a:r>
                      <a:r>
                        <a:rPr lang="zh-CN" alt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IU/mL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12.10</a:t>
                      </a:r>
                      <a:r>
                        <a:rPr lang="zh-CN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IU/mL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26.05</a:t>
                      </a:r>
                      <a:r>
                        <a:rPr lang="zh-CN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IU/mL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20525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Complement C3</a:t>
                      </a:r>
                      <a:endParaRPr lang="zh-CN" altLang="en-US" sz="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0.7-2.06</a:t>
                      </a:r>
                      <a:r>
                        <a:rPr lang="zh-CN" alt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0.86</a:t>
                      </a:r>
                      <a:r>
                        <a:rPr lang="zh-CN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0.90</a:t>
                      </a:r>
                      <a:r>
                        <a:rPr lang="zh-CN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586525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Complement C4</a:t>
                      </a:r>
                      <a:endParaRPr lang="zh-CN" altLang="en-US" sz="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0.11-0.61</a:t>
                      </a:r>
                      <a:r>
                        <a:rPr lang="zh-CN" alt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0.21</a:t>
                      </a:r>
                      <a:r>
                        <a:rPr lang="zh-CN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0.20</a:t>
                      </a:r>
                      <a:r>
                        <a:rPr lang="zh-CN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g/L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871254"/>
                  </a:ext>
                </a:extLst>
              </a:tr>
            </a:tbl>
          </a:graphicData>
        </a:graphic>
      </p:graphicFrame>
      <p:sp>
        <p:nvSpPr>
          <p:cNvPr id="3" name="文本框 2">
            <a:extLst>
              <a:ext uri="{FF2B5EF4-FFF2-40B4-BE49-F238E27FC236}">
                <a16:creationId xmlns:a16="http://schemas.microsoft.com/office/drawing/2014/main" id="{A97D2E81-9AA2-5B08-6BBC-ED867746BF50}"/>
              </a:ext>
            </a:extLst>
          </p:cNvPr>
          <p:cNvSpPr txBox="1"/>
          <p:nvPr/>
        </p:nvSpPr>
        <p:spPr>
          <a:xfrm>
            <a:off x="1272252" y="187765"/>
            <a:ext cx="3646936" cy="21544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kern="10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zh-CN" sz="800" b="1" dirty="0">
                <a:latin typeface="Arial" panose="020B0604020202020204" pitchFamily="34" charset="0"/>
                <a:cs typeface="Arial" panose="020B0604020202020204" pitchFamily="34" charset="0"/>
              </a:rPr>
              <a:t>Supplemental</a:t>
            </a:r>
            <a:r>
              <a:rPr lang="zh-CN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800" b="1" dirty="0"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lang="zh-CN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CN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800" b="1" dirty="0">
                <a:latin typeface="Arial" panose="020B0604020202020204" pitchFamily="34" charset="0"/>
                <a:cs typeface="Arial" panose="020B0604020202020204" pitchFamily="34" charset="0"/>
              </a:rPr>
              <a:t>Mutations in the </a:t>
            </a:r>
            <a:r>
              <a:rPr lang="en-US" altLang="zh-CN" sz="800" b="1" i="1" dirty="0">
                <a:latin typeface="Arial" panose="020B0604020202020204" pitchFamily="34" charset="0"/>
                <a:cs typeface="Arial" panose="020B0604020202020204" pitchFamily="34" charset="0"/>
              </a:rPr>
              <a:t>CUBN</a:t>
            </a:r>
            <a:r>
              <a:rPr lang="en-US" altLang="zh-CN" sz="800" b="1" dirty="0">
                <a:latin typeface="Arial" panose="020B0604020202020204" pitchFamily="34" charset="0"/>
                <a:cs typeface="Arial" panose="020B0604020202020204" pitchFamily="34" charset="0"/>
              </a:rPr>
              <a:t> and their effects</a:t>
            </a:r>
            <a:endParaRPr lang="zh-CN" alt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ACBC147-6723-7D50-C06A-BB0DD6197DB8}"/>
              </a:ext>
            </a:extLst>
          </p:cNvPr>
          <p:cNvSpPr txBox="1"/>
          <p:nvPr/>
        </p:nvSpPr>
        <p:spPr>
          <a:xfrm>
            <a:off x="176614" y="2666149"/>
            <a:ext cx="60121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Notes: GRAVY. Grand average of hydropathicity, the negative GRAVY value indicates the hydrophilic nature of the protein.</a:t>
            </a:r>
            <a:endParaRPr lang="zh-CN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表格 6">
            <a:extLst>
              <a:ext uri="{FF2B5EF4-FFF2-40B4-BE49-F238E27FC236}">
                <a16:creationId xmlns:a16="http://schemas.microsoft.com/office/drawing/2014/main" id="{1D434EA8-81E7-7558-E489-4DD65D980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608887"/>
              </p:ext>
            </p:extLst>
          </p:nvPr>
        </p:nvGraphicFramePr>
        <p:xfrm>
          <a:off x="427509" y="400738"/>
          <a:ext cx="5245812" cy="22584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676539">
                  <a:extLst>
                    <a:ext uri="{9D8B030D-6E8A-4147-A177-3AD203B41FA5}">
                      <a16:colId xmlns:a16="http://schemas.microsoft.com/office/drawing/2014/main" val="2676314984"/>
                    </a:ext>
                  </a:extLst>
                </a:gridCol>
                <a:gridCol w="1059255">
                  <a:extLst>
                    <a:ext uri="{9D8B030D-6E8A-4147-A177-3AD203B41FA5}">
                      <a16:colId xmlns:a16="http://schemas.microsoft.com/office/drawing/2014/main" val="1948450875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1421459250"/>
                    </a:ext>
                  </a:extLst>
                </a:gridCol>
                <a:gridCol w="826420">
                  <a:extLst>
                    <a:ext uri="{9D8B030D-6E8A-4147-A177-3AD203B41FA5}">
                      <a16:colId xmlns:a16="http://schemas.microsoft.com/office/drawing/2014/main" val="3883947370"/>
                    </a:ext>
                  </a:extLst>
                </a:gridCol>
                <a:gridCol w="740228">
                  <a:extLst>
                    <a:ext uri="{9D8B030D-6E8A-4147-A177-3AD203B41FA5}">
                      <a16:colId xmlns:a16="http://schemas.microsoft.com/office/drawing/2014/main" val="1935874706"/>
                    </a:ext>
                  </a:extLst>
                </a:gridCol>
                <a:gridCol w="1164772">
                  <a:extLst>
                    <a:ext uri="{9D8B030D-6E8A-4147-A177-3AD203B41FA5}">
                      <a16:colId xmlns:a16="http://schemas.microsoft.com/office/drawing/2014/main" val="34277269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Sequence name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Mutation of amino acid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(nucleotide)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amino acids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Molecular weight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 average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hydropathicity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171056"/>
                  </a:ext>
                </a:extLst>
              </a:tr>
              <a:tr h="3602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WT:</a:t>
                      </a:r>
                      <a:r>
                        <a:rPr lang="en-US" altLang="zh-CN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CUBN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3623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398736.28</a:t>
                      </a:r>
                      <a:endParaRPr lang="zh-CN" altLang="zh-CN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5.14</a:t>
                      </a:r>
                      <a:endParaRPr lang="zh-CN" altLang="zh-CN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-0.295</a:t>
                      </a:r>
                      <a:endParaRPr lang="zh-CN" altLang="zh-CN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284770"/>
                  </a:ext>
                </a:extLst>
              </a:tr>
              <a:tr h="3602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M1:</a:t>
                      </a:r>
                      <a:r>
                        <a:rPr lang="en-US" altLang="zh-CN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CUBN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c.4397G&gt;A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(p.C1466Y)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3623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398796.31</a:t>
                      </a:r>
                      <a:endParaRPr lang="zh-CN" altLang="zh-CN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5.14</a:t>
                      </a:r>
                      <a:endParaRPr lang="en-US" altLang="zh-CN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-0.296</a:t>
                      </a:r>
                      <a:endParaRPr lang="zh-CN" altLang="zh-CN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881358"/>
                  </a:ext>
                </a:extLst>
              </a:tr>
              <a:tr h="3602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M2:</a:t>
                      </a:r>
                      <a:r>
                        <a:rPr lang="en-US" altLang="zh-CN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CUBN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c.6796C&gt;T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(p.R2266X)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2266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249978.09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5.13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-0.296</a:t>
                      </a:r>
                      <a:endParaRPr lang="zh-CN" altLang="zh-CN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762390"/>
                  </a:ext>
                </a:extLst>
              </a:tr>
              <a:tr h="3602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M3:</a:t>
                      </a:r>
                      <a:r>
                        <a:rPr lang="en-US" altLang="zh-CN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CUBN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c.5153_5154delCT</a:t>
                      </a:r>
                    </a:p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(p.S1718X)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1717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190057.60</a:t>
                      </a:r>
                      <a:endParaRPr lang="zh-CN" altLang="zh-CN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5.12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-0.317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618935"/>
                  </a:ext>
                </a:extLst>
              </a:tr>
              <a:tr h="3602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M4:</a:t>
                      </a:r>
                      <a:r>
                        <a:rPr lang="en-US" altLang="zh-CN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CUBN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c.6821+3A&gt;G</a:t>
                      </a:r>
                    </a:p>
                    <a:p>
                      <a:pPr algn="ctr"/>
                      <a:r>
                        <a:rPr lang="en-US" altLang="zh-CN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(splicing)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2255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248822.18</a:t>
                      </a:r>
                      <a:endParaRPr lang="zh-CN" altLang="zh-CN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5.15</a:t>
                      </a:r>
                      <a:endParaRPr lang="zh-CN" altLang="zh-CN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-0.280</a:t>
                      </a:r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7010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56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2771</TotalTime>
  <Words>274</Words>
  <Application>Microsoft Macintosh PowerPoint</Application>
  <PresentationFormat>自定义</PresentationFormat>
  <Paragraphs>122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jainve borry</dc:creator>
  <cp:lastModifiedBy>jainve borry</cp:lastModifiedBy>
  <cp:revision>562</cp:revision>
  <cp:lastPrinted>2021-10-26T08:02:00Z</cp:lastPrinted>
  <dcterms:created xsi:type="dcterms:W3CDTF">2021-05-03T12:59:33Z</dcterms:created>
  <dcterms:modified xsi:type="dcterms:W3CDTF">2022-09-23T11:00:42Z</dcterms:modified>
</cp:coreProperties>
</file>