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77" r:id="rId2"/>
    <p:sldId id="380" r:id="rId3"/>
    <p:sldId id="381" r:id="rId4"/>
    <p:sldId id="376" r:id="rId5"/>
    <p:sldId id="3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5D5"/>
    <a:srgbClr val="99FF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1" autoAdjust="0"/>
    <p:restoredTop sz="95501" autoAdjust="0"/>
  </p:normalViewPr>
  <p:slideViewPr>
    <p:cSldViewPr snapToGrid="0">
      <p:cViewPr varScale="1">
        <p:scale>
          <a:sx n="70" d="100"/>
          <a:sy n="70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F1C3D-1DD7-4BFD-85A8-C3AFADEADAA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FE7B6-E36D-4D0B-B8C4-9CA9ABDC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E7B6-E36D-4D0B-B8C4-9CA9ABDC71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6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0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4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5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3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D5772-8691-403E-A243-3DF2A40DF08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31D0-A79F-4DAC-AA0C-4F54F7A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8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9070" y="2712834"/>
            <a:ext cx="423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data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62066"/>
              </p:ext>
            </p:extLst>
          </p:nvPr>
        </p:nvGraphicFramePr>
        <p:xfrm>
          <a:off x="4315327" y="1163583"/>
          <a:ext cx="3700130" cy="4618119"/>
        </p:xfrm>
        <a:graphic>
          <a:graphicData uri="http://schemas.openxmlformats.org/drawingml/2006/table">
            <a:tbl>
              <a:tblPr firstRow="1" firstCol="1" bandRow="1"/>
              <a:tblGrid>
                <a:gridCol w="2632785"/>
                <a:gridCol w="569251"/>
                <a:gridCol w="498094"/>
              </a:tblGrid>
              <a:tr h="34684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</a:t>
                      </a:r>
                      <a:r>
                        <a:rPr lang="en-US" sz="1100" b="1" dirty="0" err="1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S1</a:t>
                      </a:r>
                      <a:r>
                        <a:rPr lang="en-US" sz="11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clinicopathological characteristics of patients with invasive breast </a:t>
                      </a: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carcinoma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4729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(years)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&lt;50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≥50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Tumor size (cm)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&lt;3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≥3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Lymph node metastasis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Metastasis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No metastasis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Tumor stage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 +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III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Estrogen receptor 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Positive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Negative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Unknown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Progesterone receptor 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Positive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Negative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Unknown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HER-2 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Positive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Negative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Unknown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300" marR="66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18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19755" y="2194420"/>
            <a:ext cx="1483567" cy="1800638"/>
            <a:chOff x="4793801" y="1715448"/>
            <a:chExt cx="1833336" cy="2351333"/>
          </a:xfrm>
        </p:grpSpPr>
        <p:sp>
          <p:nvSpPr>
            <p:cNvPr id="3" name="TextBox 2"/>
            <p:cNvSpPr txBox="1"/>
            <p:nvPr/>
          </p:nvSpPr>
          <p:spPr>
            <a:xfrm>
              <a:off x="4847613" y="2875084"/>
              <a:ext cx="730499" cy="3215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000" b="1" dirty="0" smtClean="0">
                  <a:latin typeface="Arial" panose="020B0604020202020204" pitchFamily="34" charset="0"/>
                </a:rPr>
                <a:t>TGF-</a:t>
              </a:r>
              <a:r>
                <a:rPr lang="el-GR" sz="1000" b="1" dirty="0" smtClean="0">
                  <a:latin typeface="Times New Roman" panose="02020603050405020304" pitchFamily="18" charset="0"/>
                </a:rPr>
                <a:t>β</a:t>
              </a:r>
              <a:endParaRPr lang="fa-IR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96057" y="3301127"/>
              <a:ext cx="676485" cy="24622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IL-6</a:t>
              </a:r>
              <a:endParaRPr lang="fa-I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5699" y="2431879"/>
              <a:ext cx="676485" cy="24622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FAP</a:t>
              </a:r>
              <a:endParaRPr lang="fa-I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19652" y="3727549"/>
              <a:ext cx="676485" cy="24622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Actin</a:t>
              </a:r>
              <a:endParaRPr lang="fa-I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93801" y="2015538"/>
              <a:ext cx="775778" cy="3215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l-GR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α</a:t>
              </a:r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-SMA</a:t>
              </a:r>
              <a:endParaRPr lang="fa-I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88741" y="1715448"/>
              <a:ext cx="5035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P2</a:t>
              </a:r>
              <a:endParaRPr lang="en-US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29212" y="1721195"/>
              <a:ext cx="4897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P5</a:t>
              </a:r>
              <a:endParaRPr lang="en-US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3867" y="1992448"/>
              <a:ext cx="1113270" cy="2074333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1218947" y="4474723"/>
            <a:ext cx="10010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Figure </a:t>
            </a:r>
            <a:r>
              <a:rPr lang="en-US" sz="14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S1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Western blot analysis showed the expression of CAF-specific markers (</a:t>
            </a:r>
            <a:r>
              <a:rPr lang="el-GR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α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-SMA and FAP) and CAF-derived cytokines (IL-6, and TGF-β) at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passages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(P) 2 and 5, confirming CAF activation status throughout the experiments.</a:t>
            </a:r>
          </a:p>
        </p:txBody>
      </p:sp>
    </p:spTree>
    <p:extLst>
      <p:ext uri="{BB962C8B-B14F-4D97-AF65-F5344CB8AC3E}">
        <p14:creationId xmlns:p14="http://schemas.microsoft.com/office/powerpoint/2010/main" val="33490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149686" y="5567488"/>
            <a:ext cx="118390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Figure </a:t>
            </a:r>
            <a:r>
              <a:rPr lang="en-US" sz="14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S2</a:t>
            </a:r>
            <a:r>
              <a:rPr lang="en-US" sz="1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 Functional enrichment analysis. 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A.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An integrated network for PTEN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and miRNAs that potentially target it; the figure is provided by miRTargetLink Human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1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B.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TargetScan predicted alignment of miR-181a to the mRNA 3´UTR of PTEN </a:t>
            </a:r>
            <a:r>
              <a:rPr lang="en-US" sz="1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C.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Complementarity between miR-181 and the PTEN 3’UTR as predicted by RNAHYbrid. The minimum free energy (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mfe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of duplex is -27.5 kcal/mol.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D.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Heatmap comparing differentially expressed miR-181 family (i.e., miR-181a/b/c/d) vs. to significantly enriched functional pathways.  The hierarchical clustering results for miRNAs and pathways was shown in the attached dendrograms on both axes. The figure was obtained from the output of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Diana-</a:t>
            </a:r>
            <a:r>
              <a:rPr lang="en-US" sz="1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miRpath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 v.3.0. 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43443" y="166324"/>
            <a:ext cx="11675598" cy="5494768"/>
            <a:chOff x="572940" y="1363232"/>
            <a:chExt cx="11675598" cy="5494768"/>
          </a:xfrm>
        </p:grpSpPr>
        <p:grpSp>
          <p:nvGrpSpPr>
            <p:cNvPr id="44" name="Group 43"/>
            <p:cNvGrpSpPr/>
            <p:nvPr/>
          </p:nvGrpSpPr>
          <p:grpSpPr>
            <a:xfrm>
              <a:off x="572940" y="1453421"/>
              <a:ext cx="4817719" cy="4550004"/>
              <a:chOff x="647879" y="754598"/>
              <a:chExt cx="5496397" cy="5116895"/>
            </a:xfrm>
          </p:grpSpPr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7879" y="814808"/>
                <a:ext cx="5496397" cy="5056685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799772" y="754598"/>
                <a:ext cx="28725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619343" y="1363232"/>
              <a:ext cx="4518099" cy="1090848"/>
              <a:chOff x="6721355" y="-123732"/>
              <a:chExt cx="4856803" cy="1365145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4">
                <a:grayscl/>
              </a:blip>
              <a:stretch>
                <a:fillRect/>
              </a:stretch>
            </p:blipFill>
            <p:spPr>
              <a:xfrm>
                <a:off x="6721355" y="207150"/>
                <a:ext cx="4856803" cy="1034263"/>
              </a:xfrm>
              <a:prstGeom prst="rect">
                <a:avLst/>
              </a:prstGeom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6721355" y="-123732"/>
                <a:ext cx="33331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619343" y="2669831"/>
              <a:ext cx="5548508" cy="4188169"/>
              <a:chOff x="6533802" y="2961670"/>
              <a:chExt cx="5211011" cy="3898008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33802" y="3150211"/>
                <a:ext cx="5211011" cy="3709467"/>
              </a:xfrm>
              <a:prstGeom prst="rect">
                <a:avLst/>
              </a:prstGeom>
            </p:spPr>
          </p:pic>
          <p:sp>
            <p:nvSpPr>
              <p:cNvPr id="52" name="Rectangle 51"/>
              <p:cNvSpPr/>
              <p:nvPr/>
            </p:nvSpPr>
            <p:spPr>
              <a:xfrm>
                <a:off x="6744381" y="2961670"/>
                <a:ext cx="28725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0049436" y="1386292"/>
              <a:ext cx="2199102" cy="1872318"/>
              <a:chOff x="9621315" y="1528781"/>
              <a:chExt cx="2390795" cy="2029592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921001" y="1613579"/>
                <a:ext cx="2091109" cy="1944794"/>
              </a:xfrm>
              <a:prstGeom prst="rect">
                <a:avLst/>
              </a:prstGeom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9621315" y="1528781"/>
                <a:ext cx="33331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25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2559" y="4687989"/>
            <a:ext cx="111453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Figure </a:t>
            </a:r>
            <a:r>
              <a:rPr lang="en-US" sz="14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S3</a:t>
            </a:r>
            <a:r>
              <a:rPr lang="en-US" sz="1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 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Exosomal transfer of miR-181a from TEMo inhibits PTEN expression in MCF-7 BC </a:t>
            </a:r>
            <a:r>
              <a:rPr lang="en-US" sz="1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cells. </a:t>
            </a:r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A.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The mean normalized ratio for miR-181a levels was assessed by RT-qPCR in MCF-7 BC cells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at the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12 and 24 h time points. MCF-7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cells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were pre-treated for 8 h with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the RNA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polymerase inhibitor </a:t>
            </a:r>
            <a:r>
              <a:rPr lang="el-GR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α-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amanitin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before being incubated with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100 </a:t>
            </a:r>
            <a:r>
              <a:rPr lang="el-GR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μ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g/mL TEMo-Exo.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As control, cells were incubated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with PBS and </a:t>
            </a:r>
            <a:r>
              <a:rPr lang="el-GR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α-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amanitin.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RT-qPCR results revealed that TEMo-secreted exosomal miR-181a is transferred to MCF-7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cells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in a time-dependent manner. </a:t>
            </a:r>
            <a:r>
              <a:rPr lang="en-US" sz="1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B.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The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mean normalized ratio for PTEN mRNA levels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were measured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by RT-qPCR in different conditions, 48 h after incubation. Results showed that PTEN mRNA levels were considerably decreased in MCF-7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cells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incubated with 100 μg/mL TEMo-Exo compared to control cells. Importantly, inhibition of miR-181a in MCF-7 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cells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prevented the inhibitory effect of TEMo-Exo on PTEN expression. Columns, mean of three different experiments; bars, SD. ** P-value &lt;0.01, *** P-value &lt;0.001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901332" y="1723226"/>
            <a:ext cx="2787141" cy="2671947"/>
            <a:chOff x="2901332" y="1723226"/>
            <a:chExt cx="2787141" cy="2671947"/>
          </a:xfrm>
        </p:grpSpPr>
        <p:grpSp>
          <p:nvGrpSpPr>
            <p:cNvPr id="15" name="Group 14"/>
            <p:cNvGrpSpPr/>
            <p:nvPr/>
          </p:nvGrpSpPr>
          <p:grpSpPr>
            <a:xfrm>
              <a:off x="3108170" y="1850225"/>
              <a:ext cx="2580303" cy="2544948"/>
              <a:chOff x="1521031" y="1825489"/>
              <a:chExt cx="2580303" cy="2544948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521031" y="1825489"/>
                <a:ext cx="2580303" cy="2544948"/>
                <a:chOff x="4805848" y="2136054"/>
                <a:chExt cx="2580303" cy="2544948"/>
              </a:xfrm>
            </p:grpSpPr>
            <p:pic>
              <p:nvPicPr>
                <p:cNvPr id="19" name="Picture 1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805848" y="2176998"/>
                  <a:ext cx="2580303" cy="2504004"/>
                </a:xfrm>
                <a:prstGeom prst="rect">
                  <a:avLst/>
                </a:prstGeom>
              </p:spPr>
            </p:pic>
            <p:sp>
              <p:nvSpPr>
                <p:cNvPr id="20" name="TextBox 19"/>
                <p:cNvSpPr txBox="1"/>
                <p:nvPr/>
              </p:nvSpPr>
              <p:spPr>
                <a:xfrm>
                  <a:off x="5873919" y="2136054"/>
                  <a:ext cx="98596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MCF-7</a:t>
                  </a:r>
                  <a:endParaRPr lang="en-US" sz="10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3380776" y="2026857"/>
                <a:ext cx="38844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/>
                  <a:t>***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595752" y="2522366"/>
                <a:ext cx="38844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 smtClean="0"/>
                  <a:t>**</a:t>
                </a:r>
                <a:endParaRPr lang="en-US" sz="700" dirty="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2901332" y="1723226"/>
              <a:ext cx="251788" cy="232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69417" y="1723225"/>
            <a:ext cx="2721043" cy="2964764"/>
            <a:chOff x="5769417" y="1723225"/>
            <a:chExt cx="2721043" cy="2964764"/>
          </a:xfrm>
        </p:grpSpPr>
        <p:grpSp>
          <p:nvGrpSpPr>
            <p:cNvPr id="2" name="Group 1"/>
            <p:cNvGrpSpPr/>
            <p:nvPr/>
          </p:nvGrpSpPr>
          <p:grpSpPr>
            <a:xfrm>
              <a:off x="5941755" y="1754892"/>
              <a:ext cx="2548705" cy="2933097"/>
              <a:chOff x="4374595" y="1692830"/>
              <a:chExt cx="2548705" cy="2933097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4595" y="1692830"/>
                <a:ext cx="2548705" cy="2933097"/>
              </a:xfrm>
              <a:prstGeom prst="rect">
                <a:avLst/>
              </a:prstGeom>
            </p:spPr>
          </p:pic>
          <p:cxnSp>
            <p:nvCxnSpPr>
              <p:cNvPr id="4" name="Straight Connector 3"/>
              <p:cNvCxnSpPr/>
              <p:nvPr/>
            </p:nvCxnSpPr>
            <p:spPr>
              <a:xfrm flipH="1">
                <a:off x="5284527" y="2528923"/>
                <a:ext cx="4572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5741727" y="2528923"/>
                <a:ext cx="0" cy="1872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5407888" y="2361531"/>
                <a:ext cx="38844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**</a:t>
                </a:r>
                <a:endParaRPr lang="en-US" sz="800" dirty="0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5764348" y="2056157"/>
                <a:ext cx="3931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5768556" y="2055939"/>
                <a:ext cx="0" cy="36576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5832576" y="1893791"/>
                <a:ext cx="38844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**</a:t>
                </a:r>
                <a:endParaRPr lang="en-US" sz="800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H="1">
                <a:off x="6214673" y="2061183"/>
                <a:ext cx="41148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624166" y="2061182"/>
                <a:ext cx="0" cy="73152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274425" y="1893791"/>
                <a:ext cx="38844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**</a:t>
                </a:r>
                <a:endParaRPr lang="en-US" sz="8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5769417" y="1723225"/>
              <a:ext cx="28725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51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18153</TotalTime>
  <Words>449</Words>
  <Application>Microsoft Office PowerPoint</Application>
  <PresentationFormat>Widescreen</PresentationFormat>
  <Paragraphs>101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Rajeshwari A.</cp:lastModifiedBy>
  <cp:revision>718</cp:revision>
  <dcterms:created xsi:type="dcterms:W3CDTF">2020-06-05T19:46:00Z</dcterms:created>
  <dcterms:modified xsi:type="dcterms:W3CDTF">2022-11-22T13:31:32Z</dcterms:modified>
</cp:coreProperties>
</file>