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A76"/>
    <a:srgbClr val="FFFF99"/>
    <a:srgbClr val="FF7C80"/>
    <a:srgbClr val="FF0066"/>
    <a:srgbClr val="FF75AD"/>
    <a:srgbClr val="477BB9"/>
    <a:srgbClr val="DAEFC3"/>
    <a:srgbClr val="ECA5F1"/>
    <a:srgbClr val="E593E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14219" autoAdjust="0"/>
    <p:restoredTop sz="99871" autoAdjust="0"/>
  </p:normalViewPr>
  <p:slideViewPr>
    <p:cSldViewPr>
      <p:cViewPr varScale="1">
        <p:scale>
          <a:sx n="82" d="100"/>
          <a:sy n="82" d="100"/>
        </p:scale>
        <p:origin x="13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26579;&#33394;&#12539;&#38997;&#24494;&#37857;%20&#32080;&#26524;\MENb%20vs%20TDP-43%20&#12498;&#12488;&#33034;&#39620;&#20999;&#29255;Tiling%20&#30011;&#20687;\&#12498;&#12488;&#33034;&#39620;MENb%20&#12459;&#12454;&#12531;&#12488;&#32080;&#2652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3.0952350883116878E-2"/>
          <c:w val="1"/>
          <c:h val="0.94653684847461628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noFill/>
              </a:ln>
            </c:spPr>
          </c:marker>
          <c:dPt>
            <c:idx val="0"/>
            <c:marker>
              <c:spPr>
                <a:solidFill>
                  <a:srgbClr val="FF0000"/>
                </a:solidFill>
                <a:ln>
                  <a:noFill/>
                </a:ln>
              </c:spPr>
            </c:marker>
            <c:bubble3D val="0"/>
          </c:dPt>
          <c:dPt>
            <c:idx val="1"/>
            <c:marker>
              <c:spPr>
                <a:solidFill>
                  <a:srgbClr val="FF0000"/>
                </a:solidFill>
                <a:ln>
                  <a:noFill/>
                </a:ln>
              </c:spPr>
            </c:marker>
            <c:bubble3D val="0"/>
          </c:dPt>
          <c:dPt>
            <c:idx val="2"/>
            <c:marker>
              <c:spPr>
                <a:solidFill>
                  <a:srgbClr val="FF0000"/>
                </a:solidFill>
                <a:ln>
                  <a:noFill/>
                </a:ln>
              </c:spPr>
            </c:marker>
            <c:bubble3D val="0"/>
          </c:dPt>
          <c:dPt>
            <c:idx val="3"/>
            <c:marker>
              <c:spPr>
                <a:solidFill>
                  <a:srgbClr val="FF0000"/>
                </a:solidFill>
                <a:ln>
                  <a:noFill/>
                </a:ln>
              </c:spPr>
            </c:marker>
            <c:bubble3D val="0"/>
          </c:dPt>
          <c:dPt>
            <c:idx val="4"/>
            <c:marker>
              <c:spPr>
                <a:solidFill>
                  <a:srgbClr val="FF0000"/>
                </a:solidFill>
                <a:ln>
                  <a:noFill/>
                </a:ln>
              </c:spPr>
            </c:marker>
            <c:bubble3D val="0"/>
          </c:dPt>
          <c:dPt>
            <c:idx val="5"/>
            <c:marker>
              <c:spPr>
                <a:solidFill>
                  <a:srgbClr val="FF0000"/>
                </a:solidFill>
                <a:ln>
                  <a:noFill/>
                </a:ln>
              </c:spPr>
            </c:marker>
            <c:bubble3D val="0"/>
          </c:dPt>
          <c:dPt>
            <c:idx val="7"/>
            <c:marker>
              <c:symbol val="circle"/>
              <c:size val="7"/>
            </c:marker>
            <c:bubble3D val="0"/>
          </c:dPt>
          <c:dPt>
            <c:idx val="8"/>
            <c:marker>
              <c:symbol val="circle"/>
              <c:size val="7"/>
            </c:marker>
            <c:bubble3D val="0"/>
          </c:dPt>
          <c:dPt>
            <c:idx val="9"/>
            <c:marker>
              <c:symbol val="circle"/>
              <c:size val="7"/>
            </c:marker>
            <c:bubble3D val="0"/>
          </c:dPt>
          <c:dPt>
            <c:idx val="10"/>
            <c:marker>
              <c:symbol val="circle"/>
              <c:size val="7"/>
            </c:marker>
            <c:bubble3D val="0"/>
          </c:dPt>
          <c:dPt>
            <c:idx val="11"/>
            <c:marker>
              <c:symbol val="circle"/>
              <c:size val="7"/>
            </c:marker>
            <c:bubble3D val="0"/>
          </c:dPt>
          <c:dPt>
            <c:idx val="12"/>
            <c:marker>
              <c:symbol val="circle"/>
              <c:size val="7"/>
            </c:marker>
            <c:bubble3D val="0"/>
          </c:dPt>
          <c:xVal>
            <c:numRef>
              <c:f>Sheet2!$N$59:$N$71</c:f>
              <c:numCache>
                <c:formatCode>General</c:formatCode>
                <c:ptCount val="13"/>
                <c:pt idx="0">
                  <c:v>1.03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0.97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</c:numCache>
            </c:numRef>
          </c:xVal>
          <c:yVal>
            <c:numRef>
              <c:f>Sheet2!$O$59:$O$71</c:f>
              <c:numCache>
                <c:formatCode>General</c:formatCode>
                <c:ptCount val="13"/>
                <c:pt idx="0">
                  <c:v>84.6</c:v>
                </c:pt>
                <c:pt idx="1">
                  <c:v>87.8</c:v>
                </c:pt>
                <c:pt idx="2">
                  <c:v>100</c:v>
                </c:pt>
                <c:pt idx="3">
                  <c:v>66.7</c:v>
                </c:pt>
                <c:pt idx="4">
                  <c:v>91.2</c:v>
                </c:pt>
                <c:pt idx="5">
                  <c:v>83.3</c:v>
                </c:pt>
                <c:pt idx="7">
                  <c:v>65.599999999999994</c:v>
                </c:pt>
                <c:pt idx="8">
                  <c:v>17</c:v>
                </c:pt>
                <c:pt idx="9">
                  <c:v>51.2</c:v>
                </c:pt>
                <c:pt idx="10">
                  <c:v>30.6</c:v>
                </c:pt>
                <c:pt idx="11">
                  <c:v>42</c:v>
                </c:pt>
                <c:pt idx="12">
                  <c:v>4.0999999999999996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059624"/>
        <c:axId val="182325920"/>
      </c:scatterChart>
      <c:valAx>
        <c:axId val="181059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2325920"/>
        <c:crosses val="autoZero"/>
        <c:crossBetween val="midCat"/>
      </c:valAx>
      <c:valAx>
        <c:axId val="182325920"/>
        <c:scaling>
          <c:orientation val="minMax"/>
          <c:max val="10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1059624"/>
        <c:crosses val="autoZero"/>
        <c:crossBetween val="midCat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3164478336306"/>
          <c:y val="4.271024275975456E-2"/>
          <c:w val="0.85468355216636938"/>
          <c:h val="0.91457951448049091"/>
        </c:manualLayout>
      </c:layout>
      <c:scatterChart>
        <c:scatterStyle val="lineMarker"/>
        <c:varyColors val="0"/>
        <c:ser>
          <c:idx val="0"/>
          <c:order val="0"/>
          <c:spPr>
            <a:ln w="66675">
              <a:noFill/>
            </a:ln>
            <a:effectLst/>
          </c:spPr>
          <c:marker>
            <c:spPr>
              <a:ln>
                <a:noFill/>
              </a:ln>
              <a:effectLst/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0" h="0"/>
              </a:sp3d>
            </c:spPr>
          </c:marker>
          <c:dPt>
            <c:idx val="0"/>
            <c:marker>
              <c:spPr>
                <a:solidFill>
                  <a:srgbClr val="FF0000"/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0"/>
                  </a:lightRig>
                </a:scene3d>
                <a:sp3d>
                  <a:bevelT w="0" h="0"/>
                </a:sp3d>
              </c:spPr>
            </c:marker>
            <c:bubble3D val="0"/>
          </c:dPt>
          <c:dPt>
            <c:idx val="1"/>
            <c:bubble3D val="0"/>
          </c:dPt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2"/>
                <c:pt idx="0">
                  <c:v>11</c:v>
                </c:pt>
                <c:pt idx="1">
                  <c:v>22.6</c:v>
                </c:pt>
              </c:numLit>
            </c:plus>
            <c:minus>
              <c:numLit>
                <c:formatCode>General</c:formatCode>
                <c:ptCount val="2"/>
                <c:pt idx="0">
                  <c:v>11</c:v>
                </c:pt>
                <c:pt idx="1">
                  <c:v>22.6</c:v>
                </c:pt>
              </c:numLit>
            </c:minus>
          </c:errBars>
          <c:xVal>
            <c:strRef>
              <c:f>Sheet2!$R$29:$S$29</c:f>
              <c:strCache>
                <c:ptCount val="2"/>
                <c:pt idx="0">
                  <c:v>ALS</c:v>
                </c:pt>
                <c:pt idx="1">
                  <c:v>Control</c:v>
                </c:pt>
              </c:strCache>
            </c:strRef>
          </c:xVal>
          <c:yVal>
            <c:numRef>
              <c:f>Sheet2!$R$30:$S$30</c:f>
              <c:numCache>
                <c:formatCode>General</c:formatCode>
                <c:ptCount val="2"/>
                <c:pt idx="0">
                  <c:v>85.6</c:v>
                </c:pt>
                <c:pt idx="1">
                  <c:v>35.1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323304"/>
        <c:axId val="178731272"/>
      </c:scatterChart>
      <c:valAx>
        <c:axId val="183323304"/>
        <c:scaling>
          <c:orientation val="minMax"/>
        </c:scaling>
        <c:delete val="1"/>
        <c:axPos val="b"/>
        <c:majorTickMark val="out"/>
        <c:minorTickMark val="none"/>
        <c:tickLblPos val="nextTo"/>
        <c:crossAx val="178731272"/>
        <c:crosses val="autoZero"/>
        <c:crossBetween val="midCat"/>
      </c:valAx>
      <c:valAx>
        <c:axId val="178731272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3323304"/>
        <c:crosses val="autoZero"/>
        <c:crossBetween val="midCat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A6502-1146-4E29-8CFE-07B6414C5404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D1D4A-A033-49BE-8F3C-BC79F821C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50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AECE-A015-479A-A078-3B0A55AB29DC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054C7-AAFF-4554-8D79-91919F796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76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651-5AEF-4D03-8448-C447EE41196F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F-5BB0-4F0B-A08E-FD0228165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75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651-5AEF-4D03-8448-C447EE41196F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F-5BB0-4F0B-A08E-FD0228165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51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651-5AEF-4D03-8448-C447EE41196F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F-5BB0-4F0B-A08E-FD0228165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36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651-5AEF-4D03-8448-C447EE41196F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F-5BB0-4F0B-A08E-FD0228165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651-5AEF-4D03-8448-C447EE41196F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F-5BB0-4F0B-A08E-FD0228165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09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651-5AEF-4D03-8448-C447EE41196F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F-5BB0-4F0B-A08E-FD0228165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93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651-5AEF-4D03-8448-C447EE41196F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F-5BB0-4F0B-A08E-FD0228165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77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651-5AEF-4D03-8448-C447EE41196F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F-5BB0-4F0B-A08E-FD0228165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93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651-5AEF-4D03-8448-C447EE41196F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F-5BB0-4F0B-A08E-FD0228165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5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651-5AEF-4D03-8448-C447EE41196F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F-5BB0-4F0B-A08E-FD0228165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14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651-5AEF-4D03-8448-C447EE41196F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F-5BB0-4F0B-A08E-FD0228165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88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1651-5AEF-4D03-8448-C447EE41196F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D41F-5BB0-4F0B-A08E-FD0228165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98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コネクタ 42"/>
          <p:cNvCxnSpPr/>
          <p:nvPr/>
        </p:nvCxnSpPr>
        <p:spPr>
          <a:xfrm>
            <a:off x="6813195" y="4400107"/>
            <a:ext cx="0" cy="9505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817665" y="3408020"/>
            <a:ext cx="0" cy="9505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グラフ 38"/>
          <p:cNvGraphicFramePr>
            <a:graphicFrameLocks/>
          </p:cNvGraphicFramePr>
          <p:nvPr>
            <p:extLst/>
          </p:nvPr>
        </p:nvGraphicFramePr>
        <p:xfrm>
          <a:off x="763007" y="1455583"/>
          <a:ext cx="6779069" cy="4513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5" name="グラフ 34"/>
          <p:cNvGraphicFramePr>
            <a:graphicFrameLocks/>
          </p:cNvGraphicFramePr>
          <p:nvPr>
            <p:extLst/>
          </p:nvPr>
        </p:nvGraphicFramePr>
        <p:xfrm>
          <a:off x="365936" y="1399463"/>
          <a:ext cx="7776864" cy="4673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 flipH="1">
            <a:off x="3585167" y="1252791"/>
            <a:ext cx="240632" cy="9853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309165" y="5560376"/>
            <a:ext cx="1086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C6 (4.1)</a:t>
            </a:r>
            <a:endParaRPr kumimoji="1" lang="ja-JP" altLang="en-US" sz="1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30" y="0"/>
            <a:ext cx="175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Figure 5.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755412"/>
            <a:ext cx="27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</a:t>
            </a:r>
            <a:endParaRPr kumimoji="1" lang="ja-JP" altLang="en-US" b="1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4153549" y="1399463"/>
            <a:ext cx="26672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158424" y="1394424"/>
            <a:ext cx="0" cy="2211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6830076" y="1386763"/>
            <a:ext cx="0" cy="16774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5364088" y="10527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*</a:t>
            </a:r>
            <a:endParaRPr lang="ja-JP" altLang="ja-JP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-1936180" y="3115632"/>
            <a:ext cx="517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Occurrence rate of NEAT1_2 </a:t>
            </a:r>
            <a:r>
              <a:rPr lang="en-US" altLang="ja-JP" sz="1600" b="1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lncRNA</a:t>
            </a:r>
            <a:r>
              <a:rPr lang="en-US" altLang="ja-JP" sz="16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in motor neurons </a:t>
            </a:r>
          </a:p>
          <a:p>
            <a:r>
              <a:rPr lang="en-US" altLang="ja-JP" sz="16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at stage 0 in </a:t>
            </a:r>
            <a:r>
              <a:rPr lang="en-US" altLang="ja-JP" sz="16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ALS and control cases                         (%)</a:t>
            </a:r>
            <a:endParaRPr kumimoji="1" lang="ja-JP" altLang="en-US" sz="1600" b="1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70128" y="1348053"/>
            <a:ext cx="1163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Pt C (100.0)</a:t>
            </a:r>
            <a:endParaRPr kumimoji="1" lang="ja-JP" altLang="en-US" sz="14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32527" y="940078"/>
            <a:ext cx="1243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Pt A (84.6)</a:t>
            </a:r>
            <a:endParaRPr kumimoji="1" lang="ja-JP" altLang="en-US" sz="14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370128" y="1983359"/>
            <a:ext cx="1372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Pt B (87.8)</a:t>
            </a:r>
            <a:endParaRPr kumimoji="1" lang="ja-JP" altLang="en-US" sz="14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70128" y="2870487"/>
            <a:ext cx="118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Pt D (66.7)</a:t>
            </a:r>
            <a:endParaRPr kumimoji="1" lang="ja-JP" altLang="en-US" sz="14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09165" y="2925903"/>
            <a:ext cx="1092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C1 (65.6)</a:t>
            </a:r>
            <a:endParaRPr kumimoji="1" lang="ja-JP" altLang="en-US" sz="1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381275" y="2226484"/>
            <a:ext cx="1175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Pt F (83.3)</a:t>
            </a:r>
            <a:endParaRPr kumimoji="1" lang="ja-JP" altLang="en-US" sz="14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70128" y="1772771"/>
            <a:ext cx="1173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Pt E (91.2)  </a:t>
            </a:r>
            <a:endParaRPr kumimoji="1" lang="ja-JP" altLang="en-US" sz="14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309165" y="3550150"/>
            <a:ext cx="1380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C3 (51.2)</a:t>
            </a:r>
            <a:endParaRPr kumimoji="1" lang="ja-JP" altLang="en-US" sz="1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309165" y="5009712"/>
            <a:ext cx="1092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C2 (17.0)</a:t>
            </a:r>
            <a:endParaRPr kumimoji="1" lang="ja-JP" altLang="en-US" sz="1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309165" y="4425140"/>
            <a:ext cx="1092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C4 (30.6)</a:t>
            </a:r>
            <a:endParaRPr kumimoji="1" lang="ja-JP" altLang="en-US" sz="1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309165" y="3930296"/>
            <a:ext cx="1380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C5 (42.0)</a:t>
            </a:r>
            <a:endParaRPr kumimoji="1" lang="ja-JP" altLang="en-US" sz="1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624780" y="596623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ALS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139420" y="5960285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Control</a:t>
            </a:r>
          </a:p>
        </p:txBody>
      </p:sp>
      <p:cxnSp>
        <p:nvCxnSpPr>
          <p:cNvPr id="44" name="直線コネクタ 43"/>
          <p:cNvCxnSpPr/>
          <p:nvPr/>
        </p:nvCxnSpPr>
        <p:spPr>
          <a:xfrm flipH="1">
            <a:off x="6722715" y="5342333"/>
            <a:ext cx="1891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H="1">
            <a:off x="6727185" y="3412119"/>
            <a:ext cx="1891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4153549" y="1748486"/>
            <a:ext cx="0" cy="4009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>
            <a:off x="4058850" y="1744634"/>
            <a:ext cx="18916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4156293" y="2294042"/>
            <a:ext cx="0" cy="4009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4064769" y="2690159"/>
            <a:ext cx="18916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70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13508</TotalTime>
  <Words>78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Yoshinori</cp:lastModifiedBy>
  <cp:revision>658</cp:revision>
  <cp:lastPrinted>2012-10-31T02:41:17Z</cp:lastPrinted>
  <dcterms:created xsi:type="dcterms:W3CDTF">2012-05-04T03:48:04Z</dcterms:created>
  <dcterms:modified xsi:type="dcterms:W3CDTF">2013-06-18T01:50:10Z</dcterms:modified>
</cp:coreProperties>
</file>