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0">
  <p:sldMasterIdLst>
    <p:sldMasterId id="2147483648" r:id="rId1"/>
  </p:sldMasterIdLst>
  <p:notesMasterIdLst>
    <p:notesMasterId r:id="rId10"/>
  </p:notesMasterIdLst>
  <p:sldIdLst>
    <p:sldId id="277" r:id="rId2"/>
    <p:sldId id="264" r:id="rId3"/>
    <p:sldId id="272" r:id="rId4"/>
    <p:sldId id="278" r:id="rId5"/>
    <p:sldId id="273" r:id="rId6"/>
    <p:sldId id="274" r:id="rId7"/>
    <p:sldId id="275" r:id="rId8"/>
    <p:sldId id="276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545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orient="horz" pos="1071" userDrawn="1">
          <p15:clr>
            <a:srgbClr val="A4A3A4"/>
          </p15:clr>
        </p15:guide>
        <p15:guide id="4" orient="horz" pos="343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7" autoAdjust="0"/>
    <p:restoredTop sz="92027" autoAdjust="0"/>
  </p:normalViewPr>
  <p:slideViewPr>
    <p:cSldViewPr snapToGrid="0">
      <p:cViewPr varScale="1">
        <p:scale>
          <a:sx n="66" d="100"/>
          <a:sy n="66" d="100"/>
        </p:scale>
        <p:origin x="526" y="24"/>
      </p:cViewPr>
      <p:guideLst>
        <p:guide pos="3545"/>
        <p:guide orient="horz" pos="2160"/>
        <p:guide orient="horz" pos="1071"/>
        <p:guide orient="horz" pos="343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130E26-1DFB-421A-82EF-A4D1C01FF31D}" type="datetimeFigureOut">
              <a:rPr lang="zh-CN" altLang="en-US" smtClean="0"/>
              <a:t>2019/3/3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26694-EBC5-451C-8ED2-708FC9C04A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1379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60545-2224-4DF7-AD62-FB26506A3F7E}" type="datetimeFigureOut">
              <a:rPr lang="zh-CN" altLang="en-US" smtClean="0"/>
              <a:t>2019/3/3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AA47-75CE-468D-8F72-F26BDF7B0F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6142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60545-2224-4DF7-AD62-FB26506A3F7E}" type="datetimeFigureOut">
              <a:rPr lang="zh-CN" altLang="en-US" smtClean="0"/>
              <a:t>2019/3/3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AA47-75CE-468D-8F72-F26BDF7B0F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9140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60545-2224-4DF7-AD62-FB26506A3F7E}" type="datetimeFigureOut">
              <a:rPr lang="zh-CN" altLang="en-US" smtClean="0"/>
              <a:t>2019/3/3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AA47-75CE-468D-8F72-F26BDF7B0F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6690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60545-2224-4DF7-AD62-FB26506A3F7E}" type="datetimeFigureOut">
              <a:rPr lang="zh-CN" altLang="en-US" smtClean="0"/>
              <a:t>2019/3/3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AA47-75CE-468D-8F72-F26BDF7B0F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1088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60545-2224-4DF7-AD62-FB26506A3F7E}" type="datetimeFigureOut">
              <a:rPr lang="zh-CN" altLang="en-US" smtClean="0"/>
              <a:t>2019/3/3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AA47-75CE-468D-8F72-F26BDF7B0F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6671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60545-2224-4DF7-AD62-FB26506A3F7E}" type="datetimeFigureOut">
              <a:rPr lang="zh-CN" altLang="en-US" smtClean="0"/>
              <a:t>2019/3/3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AA47-75CE-468D-8F72-F26BDF7B0F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7093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60545-2224-4DF7-AD62-FB26506A3F7E}" type="datetimeFigureOut">
              <a:rPr lang="zh-CN" altLang="en-US" smtClean="0"/>
              <a:t>2019/3/3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AA47-75CE-468D-8F72-F26BDF7B0F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200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60545-2224-4DF7-AD62-FB26506A3F7E}" type="datetimeFigureOut">
              <a:rPr lang="zh-CN" altLang="en-US" smtClean="0"/>
              <a:t>2019/3/3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AA47-75CE-468D-8F72-F26BDF7B0F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9686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60545-2224-4DF7-AD62-FB26506A3F7E}" type="datetimeFigureOut">
              <a:rPr lang="zh-CN" altLang="en-US" smtClean="0"/>
              <a:t>2019/3/3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AA47-75CE-468D-8F72-F26BDF7B0F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3286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60545-2224-4DF7-AD62-FB26506A3F7E}" type="datetimeFigureOut">
              <a:rPr lang="zh-CN" altLang="en-US" smtClean="0"/>
              <a:t>2019/3/3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AA47-75CE-468D-8F72-F26BDF7B0F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8930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60545-2224-4DF7-AD62-FB26506A3F7E}" type="datetimeFigureOut">
              <a:rPr lang="zh-CN" altLang="en-US" smtClean="0"/>
              <a:t>2019/3/3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AA47-75CE-468D-8F72-F26BDF7B0F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8296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60545-2224-4DF7-AD62-FB26506A3F7E}" type="datetimeFigureOut">
              <a:rPr lang="zh-CN" altLang="en-US" smtClean="0"/>
              <a:t>2019/3/3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1AA47-75CE-468D-8F72-F26BDF7B0F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078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tiff"/><Relationship Id="rId7" Type="http://schemas.openxmlformats.org/officeDocument/2006/relationships/image" Target="../media/image6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-13938" y="2786062"/>
            <a:ext cx="4584530" cy="1080000"/>
            <a:chOff x="-233946" y="239386"/>
            <a:chExt cx="4584530" cy="1107325"/>
          </a:xfrm>
        </p:grpSpPr>
        <p:sp>
          <p:nvSpPr>
            <p:cNvPr id="4" name="文本框 3"/>
            <p:cNvSpPr txBox="1"/>
            <p:nvPr/>
          </p:nvSpPr>
          <p:spPr>
            <a:xfrm>
              <a:off x="-233946" y="679445"/>
              <a:ext cx="649537" cy="2682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FABP4</a:t>
              </a:r>
              <a:endParaRPr lang="zh-CN" altLang="en-US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586613" y="239386"/>
              <a:ext cx="3763971" cy="1107325"/>
              <a:chOff x="528232" y="2066304"/>
              <a:chExt cx="5085796" cy="1366038"/>
            </a:xfrm>
          </p:grpSpPr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94028" y="2066304"/>
                <a:ext cx="2520000" cy="1362696"/>
              </a:xfrm>
              <a:prstGeom prst="rect">
                <a:avLst/>
              </a:prstGeom>
            </p:spPr>
          </p:pic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8232" y="2069646"/>
                <a:ext cx="2520000" cy="1362696"/>
              </a:xfrm>
              <a:prstGeom prst="rect">
                <a:avLst/>
              </a:prstGeom>
            </p:spPr>
          </p:pic>
          <p:sp>
            <p:nvSpPr>
              <p:cNvPr id="8" name="矩形 7"/>
              <p:cNvSpPr>
                <a:spLocks noChangeAspect="1"/>
              </p:cNvSpPr>
              <p:nvPr/>
            </p:nvSpPr>
            <p:spPr>
              <a:xfrm>
                <a:off x="1840932" y="2386877"/>
                <a:ext cx="1009589" cy="546621"/>
              </a:xfrm>
              <a:prstGeom prst="rect">
                <a:avLst/>
              </a:prstGeom>
              <a:blipFill>
                <a:blip r:embed="rId4">
                  <a:alphaModFix amt="50000"/>
                </a:blip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" name="直接连接符 8"/>
              <p:cNvCxnSpPr/>
              <p:nvPr/>
            </p:nvCxnSpPr>
            <p:spPr>
              <a:xfrm flipV="1">
                <a:off x="2838203" y="2066304"/>
                <a:ext cx="291188" cy="328036"/>
              </a:xfrm>
              <a:prstGeom prst="line">
                <a:avLst/>
              </a:prstGeom>
              <a:ln w="19050">
                <a:prstDash val="lg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>
                <a:off x="2838202" y="2934340"/>
                <a:ext cx="269485" cy="494660"/>
              </a:xfrm>
              <a:prstGeom prst="line">
                <a:avLst/>
              </a:prstGeom>
              <a:ln w="19050">
                <a:prstDash val="lg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组合 19"/>
          <p:cNvGrpSpPr/>
          <p:nvPr/>
        </p:nvGrpSpPr>
        <p:grpSpPr>
          <a:xfrm>
            <a:off x="-13938" y="475831"/>
            <a:ext cx="4581675" cy="1080000"/>
            <a:chOff x="23640" y="269151"/>
            <a:chExt cx="4581675" cy="1007264"/>
          </a:xfrm>
        </p:grpSpPr>
        <p:sp>
          <p:nvSpPr>
            <p:cNvPr id="21" name="文本框 20"/>
            <p:cNvSpPr txBox="1"/>
            <p:nvPr/>
          </p:nvSpPr>
          <p:spPr>
            <a:xfrm>
              <a:off x="23640" y="659388"/>
              <a:ext cx="880369" cy="243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Perilipin</a:t>
              </a:r>
              <a:r>
                <a:rPr lang="en-US" altLang="zh-CN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 A</a:t>
              </a:r>
              <a:endParaRPr lang="zh-CN" altLang="en-US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344" y="272276"/>
              <a:ext cx="1865039" cy="1004139"/>
            </a:xfrm>
            <a:prstGeom prst="rect">
              <a:avLst/>
            </a:prstGeom>
          </p:spPr>
        </p:pic>
        <p:sp>
          <p:nvSpPr>
            <p:cNvPr id="23" name="矩形 22"/>
            <p:cNvSpPr>
              <a:spLocks noChangeAspect="1"/>
            </p:cNvSpPr>
            <p:nvPr/>
          </p:nvSpPr>
          <p:spPr>
            <a:xfrm>
              <a:off x="1311322" y="546735"/>
              <a:ext cx="747191" cy="401955"/>
            </a:xfrm>
            <a:prstGeom prst="rect">
              <a:avLst/>
            </a:prstGeom>
            <a:blipFill>
              <a:blip r:embed="rId6">
                <a:alphaModFix amt="50000"/>
              </a:blip>
              <a:stretch>
                <a:fillRect/>
              </a:stretch>
            </a:blip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4" name="直接连接符 23"/>
            <p:cNvCxnSpPr/>
            <p:nvPr/>
          </p:nvCxnSpPr>
          <p:spPr>
            <a:xfrm flipV="1">
              <a:off x="2056397" y="269151"/>
              <a:ext cx="690368" cy="284302"/>
            </a:xfrm>
            <a:prstGeom prst="line">
              <a:avLst/>
            </a:prstGeom>
            <a:ln w="19050"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2049379" y="943476"/>
              <a:ext cx="687156" cy="326820"/>
            </a:xfrm>
            <a:prstGeom prst="line">
              <a:avLst/>
            </a:prstGeom>
            <a:ln w="19050"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0276" y="269567"/>
              <a:ext cx="1865039" cy="1004139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-13938" y="1665455"/>
            <a:ext cx="4581675" cy="1011429"/>
            <a:chOff x="-13938" y="1665455"/>
            <a:chExt cx="4581675" cy="1011429"/>
          </a:xfrm>
        </p:grpSpPr>
        <p:grpSp>
          <p:nvGrpSpPr>
            <p:cNvPr id="18" name="组合 17"/>
            <p:cNvGrpSpPr/>
            <p:nvPr/>
          </p:nvGrpSpPr>
          <p:grpSpPr>
            <a:xfrm>
              <a:off x="-13938" y="1668123"/>
              <a:ext cx="2720620" cy="1008761"/>
              <a:chOff x="23640" y="303823"/>
              <a:chExt cx="2720620" cy="940823"/>
            </a:xfrm>
          </p:grpSpPr>
          <p:sp>
            <p:nvSpPr>
              <p:cNvPr id="19" name="文本框 18"/>
              <p:cNvSpPr txBox="1"/>
              <p:nvPr/>
            </p:nvSpPr>
            <p:spPr>
              <a:xfrm>
                <a:off x="23640" y="659388"/>
                <a:ext cx="880369" cy="2439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1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Perilipin</a:t>
                </a:r>
                <a:r>
                  <a:rPr lang="en-US" altLang="zh-CN" sz="11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A</a:t>
                </a:r>
                <a:endParaRPr lang="zh-CN" altLang="en-US" sz="11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7" name="图片 2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1344" y="304044"/>
                <a:ext cx="1865039" cy="940602"/>
              </a:xfrm>
              <a:prstGeom prst="rect">
                <a:avLst/>
              </a:prstGeom>
            </p:spPr>
          </p:pic>
          <p:sp>
            <p:nvSpPr>
              <p:cNvPr id="28" name="矩形 27"/>
              <p:cNvSpPr>
                <a:spLocks noChangeAspect="1"/>
              </p:cNvSpPr>
              <p:nvPr/>
            </p:nvSpPr>
            <p:spPr>
              <a:xfrm>
                <a:off x="1431468" y="541895"/>
                <a:ext cx="750188" cy="379946"/>
              </a:xfrm>
              <a:prstGeom prst="rect">
                <a:avLst/>
              </a:prstGeom>
              <a:blipFill>
                <a:blip r:embed="rId9">
                  <a:alphaModFix amt="50000"/>
                </a:blip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9" name="直接连接符 28"/>
              <p:cNvCxnSpPr/>
              <p:nvPr/>
            </p:nvCxnSpPr>
            <p:spPr>
              <a:xfrm flipV="1">
                <a:off x="2166416" y="303823"/>
                <a:ext cx="577844" cy="243133"/>
              </a:xfrm>
              <a:prstGeom prst="line">
                <a:avLst/>
              </a:prstGeom>
              <a:ln w="19050">
                <a:prstDash val="lg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2171178" y="919175"/>
                <a:ext cx="562858" cy="316480"/>
              </a:xfrm>
              <a:prstGeom prst="line">
                <a:avLst/>
              </a:prstGeom>
              <a:ln w="19050">
                <a:prstDash val="lg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2698" y="1665455"/>
              <a:ext cx="1865039" cy="1008524"/>
            </a:xfrm>
            <a:prstGeom prst="rect">
              <a:avLst/>
            </a:prstGeom>
          </p:spPr>
        </p:pic>
      </p:grpSp>
      <p:sp>
        <p:nvSpPr>
          <p:cNvPr id="31" name="矩形 30"/>
          <p:cNvSpPr/>
          <p:nvPr/>
        </p:nvSpPr>
        <p:spPr>
          <a:xfrm>
            <a:off x="154930" y="4266550"/>
            <a:ext cx="81496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Figure </a:t>
            </a:r>
            <a:r>
              <a:rPr lang="en-US" altLang="zh-CN" sz="1400" b="1" dirty="0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S1: The </a:t>
            </a:r>
            <a:r>
              <a:rPr lang="en-US" altLang="zh-CN" sz="14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expression </a:t>
            </a:r>
            <a:r>
              <a:rPr lang="en-US" altLang="zh-CN" sz="1400" b="1" dirty="0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of </a:t>
            </a:r>
            <a:r>
              <a:rPr lang="en-US" altLang="zh-CN" sz="1400" b="1" dirty="0" err="1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Perilipin</a:t>
            </a:r>
            <a:r>
              <a:rPr lang="en-US" altLang="zh-CN" sz="1400" b="1" dirty="0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A and FAPB4 </a:t>
            </a:r>
            <a:r>
              <a:rPr lang="en-US" altLang="zh-CN" sz="14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in invasive </a:t>
            </a:r>
            <a:r>
              <a:rPr lang="en-US" altLang="zh-CN" sz="1400" b="1" dirty="0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front of breast </a:t>
            </a:r>
            <a:r>
              <a:rPr lang="en-US" altLang="zh-CN" sz="14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cancer. </a:t>
            </a:r>
            <a:r>
              <a:rPr lang="en-US" altLang="zh-CN" sz="14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(A) Representative immunohistochemistry staining of </a:t>
            </a:r>
            <a:r>
              <a:rPr lang="en-US" altLang="zh-CN" sz="1400" dirty="0" err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Perilipin</a:t>
            </a:r>
            <a:r>
              <a:rPr lang="en-US" altLang="zh-CN" sz="14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A and </a:t>
            </a:r>
            <a:r>
              <a:rPr lang="en-US" altLang="zh-CN" sz="1400" dirty="0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FAPB4. The </a:t>
            </a:r>
            <a:r>
              <a:rPr lang="en-US" altLang="zh-CN" sz="14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pictures </a:t>
            </a:r>
            <a:r>
              <a:rPr lang="en-US" altLang="zh-CN" sz="1400" dirty="0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showed </a:t>
            </a:r>
            <a:r>
              <a:rPr lang="en-US" altLang="zh-CN" sz="14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the negative staining of FABP4 and the positive staining of </a:t>
            </a:r>
            <a:r>
              <a:rPr lang="en-US" altLang="zh-CN" sz="1400" dirty="0" err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Perilipin</a:t>
            </a:r>
            <a:r>
              <a:rPr lang="en-US" altLang="zh-CN" sz="14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400" dirty="0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 in </a:t>
            </a:r>
            <a:r>
              <a:rPr lang="en-US" altLang="zh-CN" sz="14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stromal </a:t>
            </a:r>
            <a:r>
              <a:rPr lang="en-US" altLang="zh-CN" sz="1400" dirty="0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adipocytes </a:t>
            </a:r>
            <a:r>
              <a:rPr lang="en-US" altLang="zh-CN" sz="14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located to </a:t>
            </a:r>
            <a:r>
              <a:rPr lang="en-US" altLang="zh-CN" sz="1400" dirty="0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breast </a:t>
            </a:r>
            <a:r>
              <a:rPr lang="en-US" altLang="zh-CN" sz="14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cancer </a:t>
            </a:r>
            <a:r>
              <a:rPr lang="en-US" altLang="zh-CN" sz="1400" dirty="0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tissues</a:t>
            </a:r>
            <a:r>
              <a:rPr lang="en-US" altLang="zh-CN" sz="14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. Ad, adipose tissue; IF</a:t>
            </a:r>
            <a:r>
              <a:rPr lang="en-US" altLang="zh-CN" sz="1400" dirty="0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, invasive </a:t>
            </a:r>
            <a:r>
              <a:rPr lang="en-US" altLang="zh-CN" sz="14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front; C, tumor center.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直接连接符 11"/>
          <p:cNvCxnSpPr>
            <a:stCxn id="22" idx="1"/>
          </p:cNvCxnSpPr>
          <p:nvPr/>
        </p:nvCxnSpPr>
        <p:spPr>
          <a:xfrm flipV="1">
            <a:off x="803766" y="488601"/>
            <a:ext cx="1273163" cy="528906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V="1">
            <a:off x="1225327" y="828627"/>
            <a:ext cx="1444353" cy="727538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751126" y="496783"/>
            <a:ext cx="31290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</a:t>
            </a:r>
            <a:endParaRPr lang="zh-CN" altLang="en-US" sz="7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513126" y="877400"/>
            <a:ext cx="26481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endParaRPr lang="zh-CN" altLang="en-US" sz="7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2317246" y="1229682"/>
            <a:ext cx="24878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zh-CN" altLang="en-US" sz="7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00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1838973" cy="6559683"/>
            <a:chOff x="0" y="0"/>
            <a:chExt cx="11838973" cy="6559683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2564753"/>
              <a:ext cx="6431999" cy="2520000"/>
              <a:chOff x="5760000" y="43974"/>
              <a:chExt cx="6431999" cy="2467732"/>
            </a:xfrm>
          </p:grpSpPr>
          <p:pic>
            <p:nvPicPr>
              <p:cNvPr id="19" name="图片 18"/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50190" y="137593"/>
                <a:ext cx="6341809" cy="2374113"/>
              </a:xfrm>
              <a:prstGeom prst="rect">
                <a:avLst/>
              </a:prstGeom>
            </p:spPr>
          </p:pic>
          <p:sp>
            <p:nvSpPr>
              <p:cNvPr id="12" name="文本框 11"/>
              <p:cNvSpPr txBox="1"/>
              <p:nvPr/>
            </p:nvSpPr>
            <p:spPr>
              <a:xfrm>
                <a:off x="5760000" y="43974"/>
                <a:ext cx="315578" cy="3451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0" y="0"/>
              <a:ext cx="5760000" cy="2520000"/>
              <a:chOff x="0" y="43974"/>
              <a:chExt cx="5760000" cy="2467732"/>
            </a:xfrm>
          </p:grpSpPr>
          <p:pic>
            <p:nvPicPr>
              <p:cNvPr id="16" name="图片 15"/>
              <p:cNvPicPr>
                <a:picLocks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37593"/>
                <a:ext cx="5760000" cy="2374113"/>
              </a:xfrm>
              <a:prstGeom prst="rect">
                <a:avLst/>
              </a:prstGeom>
            </p:spPr>
          </p:pic>
          <p:sp>
            <p:nvSpPr>
              <p:cNvPr id="13" name="文本框 12"/>
              <p:cNvSpPr txBox="1"/>
              <p:nvPr/>
            </p:nvSpPr>
            <p:spPr>
              <a:xfrm>
                <a:off x="0" y="43974"/>
                <a:ext cx="315578" cy="3356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</a:p>
            </p:txBody>
          </p:sp>
        </p:grpSp>
        <p:sp>
          <p:nvSpPr>
            <p:cNvPr id="5" name="矩形 4"/>
            <p:cNvSpPr/>
            <p:nvPr/>
          </p:nvSpPr>
          <p:spPr>
            <a:xfrm>
              <a:off x="173621" y="5174688"/>
              <a:ext cx="11665352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Figure </a:t>
              </a:r>
              <a:r>
                <a:rPr lang="en-US" altLang="zh-CN" sz="1400" b="1" dirty="0" smtClean="0"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S2: </a:t>
              </a:r>
              <a:r>
                <a:rPr lang="en-US" altLang="zh-CN" sz="1400" b="1" dirty="0"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miRNA expression in exosomes and tumor cells. </a:t>
              </a:r>
              <a:r>
                <a:rPr lang="en-US" altLang="zh-CN" sz="1400" dirty="0"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(A) MCF-7 cells were cocultivated in the presence or absence of adipocytes. After 3 days, exosomal miRNAs except miRNA-144 and miRNA-126 were further verified by qPCR. (B) The levels of miRNAs expression in different breast cancer cells were obtained from UCSC. (C) miRNA-126 expression levels in exosomes from CA-CM treated with GW4869 (final</a:t>
              </a:r>
              <a:r>
                <a:rPr lang="en-US" altLang="zh-CN" sz="1200" dirty="0"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1400" dirty="0"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concentration, 10μM), an inhibitor of the exosome secretion from cells. </a:t>
              </a:r>
              <a:r>
                <a:rPr lang="en-US" altLang="zh-CN" sz="1400" dirty="0" smtClean="0"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(D) Adipocytes were </a:t>
              </a:r>
              <a:r>
                <a:rPr lang="en-US" altLang="zh-CN" sz="1400" dirty="0"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cocultivated in the presence or absence </a:t>
              </a:r>
              <a:r>
                <a:rPr lang="en-US" altLang="zh-CN" sz="1400" dirty="0" smtClean="0"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of </a:t>
              </a:r>
              <a:r>
                <a:rPr lang="en-US" altLang="zh-CN" sz="1400" dirty="0"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MDA-MB-231cells</a:t>
              </a:r>
              <a:r>
                <a:rPr lang="en-US" altLang="zh-CN" sz="1400" dirty="0" smtClean="0"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. </a:t>
              </a:r>
              <a:r>
                <a:rPr lang="en-US" altLang="zh-CN" sz="1400" dirty="0"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After 3 days, </a:t>
              </a:r>
              <a:r>
                <a:rPr lang="en-US" altLang="zh-CN" sz="1400" dirty="0" smtClean="0"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RNA </a:t>
              </a:r>
              <a:r>
                <a:rPr lang="en-US" altLang="zh-CN" sz="1400" dirty="0"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was extracted from the </a:t>
              </a:r>
              <a:r>
                <a:rPr lang="en-US" altLang="zh-CN" sz="1400" dirty="0" smtClean="0"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adipocytes </a:t>
              </a:r>
              <a:r>
                <a:rPr lang="en-US" altLang="zh-CN" sz="1400" dirty="0"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and subjected to qPCR analysis with </a:t>
              </a:r>
              <a:r>
                <a:rPr lang="en-US" altLang="zh-CN" sz="1400" dirty="0" smtClean="0"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primers specific </a:t>
              </a:r>
              <a:r>
                <a:rPr lang="en-US" altLang="zh-CN" sz="1400" dirty="0"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to </a:t>
              </a:r>
              <a:r>
                <a:rPr lang="en-US" altLang="zh-CN" sz="1400" dirty="0" smtClean="0"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Mature-miRNA-155 and Pre-miRNA-155. The </a:t>
              </a:r>
              <a:r>
                <a:rPr lang="en-US" altLang="zh-CN" sz="1400" dirty="0"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data shown are mean values ± S.D. derived from at least three independent experiments.</a:t>
              </a:r>
              <a:r>
                <a:rPr lang="en-US" altLang="zh-CN" sz="1200" dirty="0"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1400" dirty="0"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* P &lt; 0.05 versus control values.</a:t>
              </a:r>
              <a:endParaRPr lang="zh-CN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6264875" y="0"/>
              <a:ext cx="2822091" cy="2520000"/>
              <a:chOff x="0" y="3362953"/>
              <a:chExt cx="2456754" cy="2942558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0" y="3362953"/>
                <a:ext cx="3155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</a:p>
            </p:txBody>
          </p:sp>
          <p:pic>
            <p:nvPicPr>
              <p:cNvPr id="2" name="图片 1"/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2983" y="3785511"/>
                <a:ext cx="2193771" cy="2520000"/>
              </a:xfrm>
              <a:prstGeom prst="rect">
                <a:avLst/>
              </a:prstGeom>
            </p:spPr>
          </p:pic>
        </p:grpSp>
        <p:grpSp>
          <p:nvGrpSpPr>
            <p:cNvPr id="14" name="组合 13"/>
            <p:cNvGrpSpPr/>
            <p:nvPr/>
          </p:nvGrpSpPr>
          <p:grpSpPr>
            <a:xfrm>
              <a:off x="6264875" y="2564753"/>
              <a:ext cx="3799193" cy="2520000"/>
              <a:chOff x="-772297" y="3395748"/>
              <a:chExt cx="3799193" cy="2942558"/>
            </a:xfrm>
          </p:grpSpPr>
          <p:sp>
            <p:nvSpPr>
              <p:cNvPr id="15" name="文本框 14"/>
              <p:cNvSpPr txBox="1"/>
              <p:nvPr/>
            </p:nvSpPr>
            <p:spPr>
              <a:xfrm>
                <a:off x="-772297" y="3395748"/>
                <a:ext cx="3155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endParaRPr lang="en-US" altLang="zh-CN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8" name="图片 17"/>
              <p:cNvPicPr>
                <a:picLocks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470206" y="3818306"/>
                <a:ext cx="3497102" cy="2520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64515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97" y="75902"/>
            <a:ext cx="6246114" cy="359514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97224" y="3729841"/>
            <a:ext cx="88123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1400" b="1" kern="1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Figure </a:t>
            </a:r>
            <a:r>
              <a:rPr lang="en-US" altLang="zh-CN" sz="1400" b="1" kern="100" dirty="0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S3: </a:t>
            </a:r>
            <a:r>
              <a:rPr lang="en-US" altLang="zh-CN" sz="1400" b="1" kern="1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The level of CCL5 in the supernatants of adipocytes increased in the presence of breast tumor cells.</a:t>
            </a:r>
            <a:r>
              <a:rPr lang="en-US" altLang="zh-CN" sz="1400" kern="1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The secretion levels of CCL5 enriched in media were determined by ELISA assay. AD: adipocytes. The adipocytes in CytoD group receive Cytochalasin D (final concentration, 2 </a:t>
            </a:r>
            <a:r>
              <a:rPr lang="en-US" altLang="zh-CN" sz="1400" kern="1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Symbol" panose="05050102010706020507" pitchFamily="18" charset="2"/>
              </a:rPr>
              <a:t></a:t>
            </a:r>
            <a:r>
              <a:rPr lang="en-US" altLang="zh-CN" sz="1400" kern="1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g/ml) and 20 mg exosomes purified from cancer-associated adipocytes conditioned medium (CA-CM).</a:t>
            </a:r>
            <a:endParaRPr lang="zh-CN" altLang="zh-CN" sz="1200" kern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08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1782" y="4023249"/>
            <a:ext cx="91773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1400" b="1" kern="1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Figure </a:t>
            </a:r>
            <a:r>
              <a:rPr lang="en-US" altLang="zh-CN" sz="1400" b="1" kern="100" dirty="0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S4</a:t>
            </a:r>
            <a:r>
              <a:rPr lang="en-US" altLang="zh-CN" sz="1400" b="1" kern="1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: </a:t>
            </a:r>
            <a:r>
              <a:rPr lang="en-US" altLang="zh-CN" sz="1400" b="1" kern="100" dirty="0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Representative experiments </a:t>
            </a:r>
            <a:r>
              <a:rPr lang="en-US" altLang="zh-CN" sz="1400" b="1" kern="1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of transmission electron microscopy </a:t>
            </a:r>
            <a:r>
              <a:rPr lang="en-US" altLang="zh-CN" sz="1400" b="1" kern="100" dirty="0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highlighting mitochondrial </a:t>
            </a:r>
            <a:r>
              <a:rPr lang="en-US" altLang="zh-CN" sz="1400" b="1" kern="1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ultra-structural changes (*) in </a:t>
            </a:r>
            <a:r>
              <a:rPr lang="en-US" altLang="zh-CN" sz="1400" b="1" kern="100" dirty="0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adipocytes or adipocytes cultivated with MDA-MB-231</a:t>
            </a:r>
            <a:r>
              <a:rPr lang="en-US" altLang="zh-CN" sz="1400" kern="100" dirty="0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. Scale bars</a:t>
            </a:r>
            <a:r>
              <a:rPr lang="en-US" altLang="zh-CN" sz="1400" kern="1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: </a:t>
            </a:r>
            <a:r>
              <a:rPr lang="en-US" altLang="zh-CN" sz="1400" kern="100" dirty="0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 μm. </a:t>
            </a:r>
            <a:endParaRPr lang="zh-CN" altLang="zh-CN" sz="1200" kern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522835" y="493091"/>
            <a:ext cx="5755994" cy="2972812"/>
            <a:chOff x="1034743" y="1154177"/>
            <a:chExt cx="5755994" cy="2972812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743" y="1154177"/>
              <a:ext cx="2880000" cy="2972812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0737" y="1154177"/>
              <a:ext cx="2880000" cy="2972812"/>
            </a:xfrm>
            <a:prstGeom prst="rect">
              <a:avLst/>
            </a:prstGeom>
          </p:spPr>
        </p:pic>
      </p:grpSp>
      <p:sp>
        <p:nvSpPr>
          <p:cNvPr id="7" name="文本框 6"/>
          <p:cNvSpPr txBox="1"/>
          <p:nvPr/>
        </p:nvSpPr>
        <p:spPr>
          <a:xfrm>
            <a:off x="5869459" y="2168611"/>
            <a:ext cx="345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629929" y="1888524"/>
            <a:ext cx="345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691115" y="3599728"/>
            <a:ext cx="3993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MDA-MB-231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579944" y="3593940"/>
            <a:ext cx="5700532" cy="173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24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51" y="57874"/>
            <a:ext cx="5275256" cy="689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8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6811"/>
            <a:ext cx="5220182" cy="689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04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72" y="75242"/>
            <a:ext cx="5832878" cy="683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85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801" y="268029"/>
            <a:ext cx="6073614" cy="630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26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6723</TotalTime>
  <Words>330</Words>
  <Application>Microsoft Office PowerPoint</Application>
  <PresentationFormat>宽屏</PresentationFormat>
  <Paragraphs>17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4" baseType="lpstr">
      <vt:lpstr>等线</vt:lpstr>
      <vt:lpstr>等线 Light</vt:lpstr>
      <vt:lpstr>宋体</vt:lpstr>
      <vt:lpstr>Arial</vt:lpstr>
      <vt:lpstr>Symbol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吴waiwai</dc:creator>
  <cp:lastModifiedBy>吴 waiwai</cp:lastModifiedBy>
  <cp:revision>525</cp:revision>
  <dcterms:created xsi:type="dcterms:W3CDTF">2017-10-16T13:06:45Z</dcterms:created>
  <dcterms:modified xsi:type="dcterms:W3CDTF">2019-03-03T21:09:16Z</dcterms:modified>
</cp:coreProperties>
</file>