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91" r:id="rId2"/>
    <p:sldId id="299" r:id="rId3"/>
    <p:sldId id="256" r:id="rId4"/>
    <p:sldId id="277" r:id="rId5"/>
    <p:sldId id="273" r:id="rId6"/>
    <p:sldId id="257" r:id="rId7"/>
    <p:sldId id="278" r:id="rId8"/>
    <p:sldId id="274" r:id="rId9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Kilburn" initials="LK" lastIdx="7" clrIdx="0">
    <p:extLst>
      <p:ext uri="{19B8F6BF-5375-455C-9EA6-DF929625EA0E}">
        <p15:presenceInfo xmlns:p15="http://schemas.microsoft.com/office/powerpoint/2012/main" userId="S-1-5-21-2720991719-3395378957-1752411362-3166" providerId="AD"/>
      </p:ext>
    </p:extLst>
  </p:cmAuthor>
  <p:cmAuthor id="2" name="Elena Lopez Knowles" initials="ELK" lastIdx="3" clrIdx="1">
    <p:extLst>
      <p:ext uri="{19B8F6BF-5375-455C-9EA6-DF929625EA0E}">
        <p15:presenceInfo xmlns:p15="http://schemas.microsoft.com/office/powerpoint/2012/main" userId="S-1-5-21-2720991719-3395378957-1752411362-79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6" autoAdjust="0"/>
    <p:restoredTop sz="96265" autoAdjust="0"/>
  </p:normalViewPr>
  <p:slideViewPr>
    <p:cSldViewPr snapToGrid="0">
      <p:cViewPr varScale="1">
        <p:scale>
          <a:sx n="116" d="100"/>
          <a:sy n="116" d="100"/>
        </p:scale>
        <p:origin x="14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9B2AB-EB6A-469B-AA0D-F10567EDBAEE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363FA-22EB-48B4-87C5-E5A6D5A133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82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363FA-22EB-48B4-87C5-E5A6D5A133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0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0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12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1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0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2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9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77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7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7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6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0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F8177-7207-4954-AA85-A6DAFE4E4114}" type="datetimeFigureOut">
              <a:rPr lang="en-GB" smtClean="0"/>
              <a:t>03/09/2022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50A5C-F987-4CF7-85EC-70507FBF9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631" y="4122180"/>
            <a:ext cx="1747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534 Baseline samples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2477428" y="4446697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08603" y="4706784"/>
            <a:ext cx="1101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Insufficient RNA for qPCR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43" y="172478"/>
            <a:ext cx="344780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Figure S1</a:t>
            </a:r>
            <a:r>
              <a:rPr lang="en-GB" sz="1200" b="1" dirty="0"/>
              <a:t>. </a:t>
            </a:r>
            <a:r>
              <a:rPr lang="en-US" sz="1200" dirty="0"/>
              <a:t>Consort diagram of patients from POETIC.</a:t>
            </a:r>
            <a:endParaRPr lang="en-GB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0055" y="5225292"/>
            <a:ext cx="1322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ER/</a:t>
            </a:r>
            <a:r>
              <a:rPr lang="en-US" sz="1400" dirty="0" err="1"/>
              <a:t>PgR</a:t>
            </a:r>
            <a:r>
              <a:rPr lang="en-US" sz="1400" dirty="0"/>
              <a:t> IHC 534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6984" y="5852219"/>
            <a:ext cx="1528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ER/</a:t>
            </a:r>
            <a:r>
              <a:rPr lang="en-US" sz="1400" dirty="0" err="1"/>
              <a:t>PgR</a:t>
            </a:r>
            <a:r>
              <a:rPr lang="en-US" sz="1400" dirty="0"/>
              <a:t> scores 515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97565" y="5225292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 qPCR 389 </a:t>
            </a:r>
            <a:endParaRPr lang="en-GB" sz="1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373364" y="4669584"/>
            <a:ext cx="2381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427964" y="3741803"/>
            <a:ext cx="17876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188 Baseline samples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78326" y="5852219"/>
            <a:ext cx="1184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 mRNA 367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95084" y="4645537"/>
            <a:ext cx="1063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Insufficient RNA for qPCR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1080" y="5188967"/>
            <a:ext cx="1322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ER/</a:t>
            </a:r>
            <a:r>
              <a:rPr lang="en-US" sz="1400" dirty="0" err="1"/>
              <a:t>PgR</a:t>
            </a:r>
            <a:r>
              <a:rPr lang="en-US" sz="1400" dirty="0"/>
              <a:t> IHC 188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02373" y="5815894"/>
            <a:ext cx="1528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ER/</a:t>
            </a:r>
            <a:r>
              <a:rPr lang="en-US" sz="1400" dirty="0" err="1"/>
              <a:t>PgR</a:t>
            </a:r>
            <a:r>
              <a:rPr lang="en-US" sz="1400" dirty="0"/>
              <a:t> scores 186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0495" y="5188967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 qPCR 184 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7931258" y="5815894"/>
            <a:ext cx="11849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ER mRNA 171</a:t>
            </a:r>
          </a:p>
        </p:txBody>
      </p:sp>
      <p:cxnSp>
        <p:nvCxnSpPr>
          <p:cNvPr id="63" name="Straight Connector 62"/>
          <p:cNvCxnSpPr>
            <a:stCxn id="28" idx="2"/>
            <a:endCxn id="30" idx="0"/>
          </p:cNvCxnSpPr>
          <p:nvPr/>
        </p:nvCxnSpPr>
        <p:spPr>
          <a:xfrm>
            <a:off x="1381455" y="5533069"/>
            <a:ext cx="2" cy="31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61967" y="5496744"/>
            <a:ext cx="0" cy="355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206375" y="5460419"/>
            <a:ext cx="0" cy="355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575268" y="5496744"/>
            <a:ext cx="0" cy="355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734672" y="1238735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2607 HER2- Cases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96263" y="1213667"/>
            <a:ext cx="1431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317 HER2+ Cases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59480" y="414951"/>
            <a:ext cx="3233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2976 POETIC AI-treatment Group Patients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2477428" y="816071"/>
            <a:ext cx="2010" cy="39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308434" y="816071"/>
            <a:ext cx="2010" cy="39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477428" y="812746"/>
            <a:ext cx="48310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5039653" y="698446"/>
            <a:ext cx="0" cy="10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499208" y="3233831"/>
            <a:ext cx="0" cy="8362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373363" y="4670159"/>
            <a:ext cx="0" cy="476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759697" y="4668621"/>
            <a:ext cx="0" cy="476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7308434" y="1638245"/>
            <a:ext cx="0" cy="198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329511" y="4177068"/>
            <a:ext cx="0" cy="476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203667" y="4659205"/>
            <a:ext cx="23812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03666" y="4659780"/>
            <a:ext cx="0" cy="476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8590000" y="4658242"/>
            <a:ext cx="0" cy="476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2750" y="5544285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Inadequate IHC</a:t>
            </a:r>
            <a:endParaRPr lang="en-GB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808279" y="5535485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Failed QC</a:t>
            </a:r>
            <a:endParaRPr lang="en-GB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5100934" y="5536033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Inadequate IHC</a:t>
            </a:r>
            <a:endParaRPr lang="en-GB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8595084" y="5535484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Failed QC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499732" y="2039885"/>
            <a:ext cx="245528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38 Ki67 Baseline &lt;10%</a:t>
            </a:r>
          </a:p>
          <a:p>
            <a:r>
              <a:rPr lang="en-GB" sz="1400" dirty="0"/>
              <a:t>20 No Block</a:t>
            </a:r>
          </a:p>
          <a:p>
            <a:r>
              <a:rPr lang="en-GB" sz="1400" dirty="0"/>
              <a:t>15 No Invasive Tumour in Block</a:t>
            </a:r>
          </a:p>
          <a:p>
            <a:r>
              <a:rPr lang="en-GB" sz="1400" dirty="0"/>
              <a:t>20 No Ki67 Baseline</a:t>
            </a:r>
          </a:p>
          <a:p>
            <a:r>
              <a:rPr lang="en-GB" sz="1400" dirty="0"/>
              <a:t>36 No RNA available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3452" y="3316795"/>
            <a:ext cx="23639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69 No Block</a:t>
            </a:r>
          </a:p>
          <a:p>
            <a:r>
              <a:rPr lang="en-GB" sz="1400" dirty="0"/>
              <a:t>6 No Invasive Tumour in Block</a:t>
            </a:r>
          </a:p>
          <a:p>
            <a:r>
              <a:rPr lang="en-GB" sz="1400" dirty="0"/>
              <a:t>1 No Ki67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2499208" y="1569957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000378" y="848819"/>
            <a:ext cx="2030503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/>
              <a:t>52 HER2 status unknown</a:t>
            </a:r>
          </a:p>
          <a:p>
            <a:endParaRPr lang="en-GB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829065" y="6442821"/>
            <a:ext cx="1104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IHC only 148</a:t>
            </a:r>
          </a:p>
        </p:txBody>
      </p:sp>
      <p:cxnSp>
        <p:nvCxnSpPr>
          <p:cNvPr id="48" name="Straight Connector 47"/>
          <p:cNvCxnSpPr>
            <a:endCxn id="47" idx="0"/>
          </p:cNvCxnSpPr>
          <p:nvPr/>
        </p:nvCxnSpPr>
        <p:spPr>
          <a:xfrm>
            <a:off x="1381455" y="6123671"/>
            <a:ext cx="6" cy="31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241394" y="644282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mRNA only 0</a:t>
            </a:r>
          </a:p>
        </p:txBody>
      </p:sp>
      <p:cxnSp>
        <p:nvCxnSpPr>
          <p:cNvPr id="50" name="Straight Connector 49"/>
          <p:cNvCxnSpPr>
            <a:endCxn id="49" idx="0"/>
          </p:cNvCxnSpPr>
          <p:nvPr/>
        </p:nvCxnSpPr>
        <p:spPr>
          <a:xfrm>
            <a:off x="3805807" y="6123671"/>
            <a:ext cx="5" cy="31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957589" y="6208852"/>
            <a:ext cx="1414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IHC &amp; mRNA 367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859543" y="6123671"/>
            <a:ext cx="286386" cy="85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093766" y="6121523"/>
            <a:ext cx="286386" cy="85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02186" y="6453552"/>
            <a:ext cx="1013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IHC only 15</a:t>
            </a:r>
          </a:p>
        </p:txBody>
      </p:sp>
      <p:cxnSp>
        <p:nvCxnSpPr>
          <p:cNvPr id="58" name="Straight Connector 57"/>
          <p:cNvCxnSpPr>
            <a:endCxn id="57" idx="0"/>
          </p:cNvCxnSpPr>
          <p:nvPr/>
        </p:nvCxnSpPr>
        <p:spPr>
          <a:xfrm>
            <a:off x="6208891" y="6134402"/>
            <a:ext cx="4" cy="31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068830" y="6453552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mRNA only 0</a:t>
            </a:r>
          </a:p>
        </p:txBody>
      </p:sp>
      <p:cxnSp>
        <p:nvCxnSpPr>
          <p:cNvPr id="76" name="Straight Connector 75"/>
          <p:cNvCxnSpPr>
            <a:endCxn id="67" idx="0"/>
          </p:cNvCxnSpPr>
          <p:nvPr/>
        </p:nvCxnSpPr>
        <p:spPr>
          <a:xfrm>
            <a:off x="8633243" y="6134402"/>
            <a:ext cx="5" cy="31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785026" y="6219583"/>
            <a:ext cx="1414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IHC &amp; mRNA 171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6686979" y="6134402"/>
            <a:ext cx="286386" cy="85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7921202" y="6132254"/>
            <a:ext cx="286386" cy="85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81E8CF36-C813-48CE-A727-D5EC55266DF3}"/>
              </a:ext>
            </a:extLst>
          </p:cNvPr>
          <p:cNvSpPr txBox="1"/>
          <p:nvPr/>
        </p:nvSpPr>
        <p:spPr>
          <a:xfrm>
            <a:off x="840673" y="1829191"/>
            <a:ext cx="46404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Case selection based on: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Baseline Ki67% &gt;10% and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Ki67 response categories:</a:t>
            </a:r>
          </a:p>
          <a:p>
            <a:r>
              <a:rPr lang="en-GB" sz="1400" dirty="0"/>
              <a:t>	15% worst responders: PR (n=230)</a:t>
            </a:r>
          </a:p>
          <a:p>
            <a:r>
              <a:rPr lang="en-GB" sz="1400" dirty="0"/>
              <a:t>	30% of the 50% best responders: GR (n=230)</a:t>
            </a:r>
          </a:p>
          <a:p>
            <a:r>
              <a:rPr lang="en-GB" sz="1400" dirty="0"/>
              <a:t>	30% of the 35% intermediate responders: IR (n=150)</a:t>
            </a:r>
          </a:p>
        </p:txBody>
      </p:sp>
    </p:spTree>
    <p:extLst>
      <p:ext uri="{BB962C8B-B14F-4D97-AF65-F5344CB8AC3E}">
        <p14:creationId xmlns:p14="http://schemas.microsoft.com/office/powerpoint/2010/main" val="83182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9123" y="143474"/>
            <a:ext cx="51675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Table S1</a:t>
            </a:r>
            <a:r>
              <a:rPr lang="en-GB" sz="1200" b="1" dirty="0"/>
              <a:t>. </a:t>
            </a:r>
            <a:r>
              <a:rPr lang="en-US" sz="1200" dirty="0" err="1"/>
              <a:t>Clinicopathological</a:t>
            </a:r>
            <a:r>
              <a:rPr lang="en-US" sz="1200" dirty="0"/>
              <a:t> characteristics of the population by IHC categories.</a:t>
            </a:r>
            <a:endParaRPr lang="en-GB" sz="1200" dirty="0"/>
          </a:p>
          <a:p>
            <a:endParaRPr lang="en-GB" sz="12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0771265-279E-4C6F-A432-B68DF430A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3179"/>
              </p:ext>
            </p:extLst>
          </p:nvPr>
        </p:nvGraphicFramePr>
        <p:xfrm>
          <a:off x="396909" y="591138"/>
          <a:ext cx="7669853" cy="62340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3125">
                  <a:extLst>
                    <a:ext uri="{9D8B030D-6E8A-4147-A177-3AD203B41FA5}">
                      <a16:colId xmlns:a16="http://schemas.microsoft.com/office/drawing/2014/main" xmlns="" val="264897116"/>
                    </a:ext>
                  </a:extLst>
                </a:gridCol>
                <a:gridCol w="635204">
                  <a:extLst>
                    <a:ext uri="{9D8B030D-6E8A-4147-A177-3AD203B41FA5}">
                      <a16:colId xmlns:a16="http://schemas.microsoft.com/office/drawing/2014/main" xmlns="" val="1026443898"/>
                    </a:ext>
                  </a:extLst>
                </a:gridCol>
                <a:gridCol w="948066">
                  <a:extLst>
                    <a:ext uri="{9D8B030D-6E8A-4147-A177-3AD203B41FA5}">
                      <a16:colId xmlns:a16="http://schemas.microsoft.com/office/drawing/2014/main" xmlns="" val="2980743892"/>
                    </a:ext>
                  </a:extLst>
                </a:gridCol>
                <a:gridCol w="771094">
                  <a:extLst>
                    <a:ext uri="{9D8B030D-6E8A-4147-A177-3AD203B41FA5}">
                      <a16:colId xmlns:a16="http://schemas.microsoft.com/office/drawing/2014/main" xmlns="" val="3548756950"/>
                    </a:ext>
                  </a:extLst>
                </a:gridCol>
                <a:gridCol w="568840">
                  <a:extLst>
                    <a:ext uri="{9D8B030D-6E8A-4147-A177-3AD203B41FA5}">
                      <a16:colId xmlns:a16="http://schemas.microsoft.com/office/drawing/2014/main" xmlns="" val="3273548468"/>
                    </a:ext>
                  </a:extLst>
                </a:gridCol>
                <a:gridCol w="948066">
                  <a:extLst>
                    <a:ext uri="{9D8B030D-6E8A-4147-A177-3AD203B41FA5}">
                      <a16:colId xmlns:a16="http://schemas.microsoft.com/office/drawing/2014/main" xmlns="" val="252586216"/>
                    </a:ext>
                  </a:extLst>
                </a:gridCol>
                <a:gridCol w="771094">
                  <a:extLst>
                    <a:ext uri="{9D8B030D-6E8A-4147-A177-3AD203B41FA5}">
                      <a16:colId xmlns:a16="http://schemas.microsoft.com/office/drawing/2014/main" xmlns="" val="3681813513"/>
                    </a:ext>
                  </a:extLst>
                </a:gridCol>
                <a:gridCol w="635204">
                  <a:extLst>
                    <a:ext uri="{9D8B030D-6E8A-4147-A177-3AD203B41FA5}">
                      <a16:colId xmlns:a16="http://schemas.microsoft.com/office/drawing/2014/main" xmlns="" val="3574674411"/>
                    </a:ext>
                  </a:extLst>
                </a:gridCol>
                <a:gridCol w="948066">
                  <a:extLst>
                    <a:ext uri="{9D8B030D-6E8A-4147-A177-3AD203B41FA5}">
                      <a16:colId xmlns:a16="http://schemas.microsoft.com/office/drawing/2014/main" xmlns="" val="2548233180"/>
                    </a:ext>
                  </a:extLst>
                </a:gridCol>
                <a:gridCol w="771094">
                  <a:extLst>
                    <a:ext uri="{9D8B030D-6E8A-4147-A177-3AD203B41FA5}">
                      <a16:colId xmlns:a16="http://schemas.microsoft.com/office/drawing/2014/main" xmlns="" val="72851054"/>
                    </a:ext>
                  </a:extLst>
                </a:gridCol>
              </a:tblGrid>
              <a:tr h="1494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HER2 status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HER2- (n=515)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HER2+ (n=186)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TOTAL (n=701)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6571777"/>
                  </a:ext>
                </a:extLst>
              </a:tr>
              <a:tr h="2543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>
                          <a:effectLst/>
                        </a:rPr>
                        <a:t>ER IHC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&lt;1% (n=27)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≥1 to 10% (n=18)</a:t>
                      </a:r>
                      <a:endParaRPr lang="pt-BR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≥10% (n=470)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&lt;1% (n=5)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≥1 to 10% (n=17)</a:t>
                      </a:r>
                      <a:endParaRPr lang="pt-BR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≥10% (n=164)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&lt;1% (n=32)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>
                          <a:effectLst/>
                        </a:rPr>
                        <a:t>≥1 to 10% (n=35)</a:t>
                      </a:r>
                      <a:endParaRPr lang="pt-BR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≥10% (n=634)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xmlns="" val="748693847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Age (years)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4657430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Median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69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68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64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67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66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63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68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67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934893043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&lt;59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(41%)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88 (19%)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29 (18%)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(37%)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(17%)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117 (18%)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780195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60-69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(29%)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(33%)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169 (36%)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(60%)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 (41%)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76 (46%)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(34%)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13 (37%)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245 (39%)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522998292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70-79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(28%)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148 (31%)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(35%)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45 (27%)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(19%)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(31%)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193 (30%)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233413364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≥80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(22%)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65 (14%)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79 (13%)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02089870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Tumor Size (cm)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6895049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Median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041736111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≤2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 (70%)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(50%)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305 (65%)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(40%)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(53%)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113 (69%)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21 (66%)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 (51%)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418 (66%)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10904441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&gt;2 &amp; ≤5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(30%)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(50%)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158 (33%)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(60%)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(47%)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46 (28%)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(34%)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17 (49%)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204 (32%)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386146113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&gt;5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245453210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Unknown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989702928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Tumor Grade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086999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G1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39 (8%)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43 (7%)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822216443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G2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(15%)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(44%)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 (58%)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(40%)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(24%)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79 (48%)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(19%)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(34%)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349 (55%)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221633889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G3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21 (78%)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 (39%)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118 (25%)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(40%)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(71%)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66 (40%)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23 (72%)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 (54%)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184 (29%)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289048541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Unknown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43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15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58 (9%)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092680798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Nodal Status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610344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13 (48%)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(50%)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274 (58%)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(80%)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10 (59%)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90 (55%)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17 (53%)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 (54%)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364 (57%)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9086228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&gt;1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 (52%)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(50%)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196 (42%)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 (41%)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74 (45%)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15 (47%)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 (46%)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270 (43%)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3337915711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Vascular Invasion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0081875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 (59%)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(67%)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286 (61%)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(80%)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(65%)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91 (56%)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20 (62%)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23 (66%)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377 (59%)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72296113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Yes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8 (30%)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 (33%)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161 (34%)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(29%)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68 (41%)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 (28%)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11 (31%)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229 (36%)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3675676692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Unknown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23 (5%)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28 (5%)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130751333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Histological Type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852538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IDC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27 (100%)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 (89%)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398 (85%)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(80%)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15 (88%)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145 (89%)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31 (97%)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31 (89%)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543 (85%)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298241540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ILC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55 (12%)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67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46231888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Other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 (2%)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17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2868248882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Unknown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7 (1%)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354971858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PgR % Baseline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842063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Median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55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577326003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&lt;1%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25 (93%)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16 (89%)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53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(100%)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 (82%)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44 (27%)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30 (94%)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30 (86%)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97 (15%)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3325556494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≥1%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417 (89%)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 (18%)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120 (73%)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 (14%)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537 (85%)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448098849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Ki67 % Baseline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8219232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Median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55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33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25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36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36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28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48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34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25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759403119"/>
                  </a:ext>
                </a:extLst>
              </a:tr>
              <a:tr h="14949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Ki67 response categories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03921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GR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198 (42%)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47 (29%)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245 (39%)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045701017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IR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0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123 (26%)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 (20%)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(12%)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66 (40%)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(3%)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 (6%)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189 (30%)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648725415"/>
                  </a:ext>
                </a:extLst>
              </a:tr>
              <a:tr h="14949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PR</a:t>
                      </a:r>
                      <a:endParaRPr lang="en-GB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26 (96%)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18 (100%)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149 (32%)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4 (80%)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15 (88%)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51 (31%)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30 (97%)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33 (94%)</a:t>
                      </a:r>
                      <a:endParaRPr lang="en-GB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effectLst/>
                        </a:rPr>
                        <a:t>200 (31%)</a:t>
                      </a:r>
                      <a:endParaRPr lang="en-GB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4" marR="6094" marT="6094" marB="0" anchor="b"/>
                </a:tc>
                <a:extLst>
                  <a:ext uri="{0D108BD9-81ED-4DB2-BD59-A6C34878D82A}">
                    <a16:rowId xmlns:a16="http://schemas.microsoft.com/office/drawing/2014/main" xmlns="" val="102306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53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9123" y="143474"/>
            <a:ext cx="93420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Table S2</a:t>
            </a:r>
            <a:r>
              <a:rPr lang="en-GB" sz="1200" b="1" dirty="0"/>
              <a:t>. </a:t>
            </a:r>
            <a:r>
              <a:rPr lang="en-US" sz="1200" dirty="0"/>
              <a:t>Original (A) and derived (B) numbers (GR and IR of the HER2- population are multiplied by 3.3 which yields some fractional estimates for the number of patients) of ER IHC categories in the overall population and separated by HER2 status. </a:t>
            </a:r>
            <a:endParaRPr lang="en-GB" sz="1200" dirty="0"/>
          </a:p>
          <a:p>
            <a:r>
              <a:rPr lang="en-GB" sz="1200" b="1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309" y="580885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309" y="3471599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93557"/>
              </p:ext>
            </p:extLst>
          </p:nvPr>
        </p:nvGraphicFramePr>
        <p:xfrm>
          <a:off x="645135" y="719384"/>
          <a:ext cx="4495798" cy="2590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9203">
                  <a:extLst>
                    <a:ext uri="{9D8B030D-6E8A-4147-A177-3AD203B41FA5}">
                      <a16:colId xmlns:a16="http://schemas.microsoft.com/office/drawing/2014/main" xmlns="" val="465161670"/>
                    </a:ext>
                  </a:extLst>
                </a:gridCol>
                <a:gridCol w="335269">
                  <a:extLst>
                    <a:ext uri="{9D8B030D-6E8A-4147-A177-3AD203B41FA5}">
                      <a16:colId xmlns:a16="http://schemas.microsoft.com/office/drawing/2014/main" xmlns="" val="3624296859"/>
                    </a:ext>
                  </a:extLst>
                </a:gridCol>
                <a:gridCol w="488535">
                  <a:extLst>
                    <a:ext uri="{9D8B030D-6E8A-4147-A177-3AD203B41FA5}">
                      <a16:colId xmlns:a16="http://schemas.microsoft.com/office/drawing/2014/main" xmlns="" val="3037572848"/>
                    </a:ext>
                  </a:extLst>
                </a:gridCol>
                <a:gridCol w="440639">
                  <a:extLst>
                    <a:ext uri="{9D8B030D-6E8A-4147-A177-3AD203B41FA5}">
                      <a16:colId xmlns:a16="http://schemas.microsoft.com/office/drawing/2014/main" xmlns="" val="1524060667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212864030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1546597935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4125778444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2034274965"/>
                    </a:ext>
                  </a:extLst>
                </a:gridCol>
                <a:gridCol w="325690">
                  <a:extLst>
                    <a:ext uri="{9D8B030D-6E8A-4147-A177-3AD203B41FA5}">
                      <a16:colId xmlns:a16="http://schemas.microsoft.com/office/drawing/2014/main" xmlns="" val="3193219728"/>
                    </a:ext>
                  </a:extLst>
                </a:gridCol>
                <a:gridCol w="325690">
                  <a:extLst>
                    <a:ext uri="{9D8B030D-6E8A-4147-A177-3AD203B41FA5}">
                      <a16:colId xmlns:a16="http://schemas.microsoft.com/office/drawing/2014/main" xmlns="" val="4068078474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ER IHC 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346359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 &lt; 1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 &lt; 10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60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≥60 &lt; 80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808651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8986426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3507869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8831833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69647684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50697539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0180551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8467317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5309694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04287609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4532674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31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354443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478063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9839175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52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431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701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6354371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34255"/>
              </p:ext>
            </p:extLst>
          </p:nvPr>
        </p:nvGraphicFramePr>
        <p:xfrm>
          <a:off x="645135" y="3621583"/>
          <a:ext cx="4927598" cy="2590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0462">
                  <a:extLst>
                    <a:ext uri="{9D8B030D-6E8A-4147-A177-3AD203B41FA5}">
                      <a16:colId xmlns:a16="http://schemas.microsoft.com/office/drawing/2014/main" xmlns="" val="2968401557"/>
                    </a:ext>
                  </a:extLst>
                </a:gridCol>
                <a:gridCol w="333590">
                  <a:extLst>
                    <a:ext uri="{9D8B030D-6E8A-4147-A177-3AD203B41FA5}">
                      <a16:colId xmlns:a16="http://schemas.microsoft.com/office/drawing/2014/main" xmlns="" val="338201722"/>
                    </a:ext>
                  </a:extLst>
                </a:gridCol>
                <a:gridCol w="333590">
                  <a:extLst>
                    <a:ext uri="{9D8B030D-6E8A-4147-A177-3AD203B41FA5}">
                      <a16:colId xmlns:a16="http://schemas.microsoft.com/office/drawing/2014/main" xmlns="" val="2292532554"/>
                    </a:ext>
                  </a:extLst>
                </a:gridCol>
                <a:gridCol w="505150">
                  <a:extLst>
                    <a:ext uri="{9D8B030D-6E8A-4147-A177-3AD203B41FA5}">
                      <a16:colId xmlns:a16="http://schemas.microsoft.com/office/drawing/2014/main" xmlns="" val="3319140927"/>
                    </a:ext>
                  </a:extLst>
                </a:gridCol>
                <a:gridCol w="505150">
                  <a:extLst>
                    <a:ext uri="{9D8B030D-6E8A-4147-A177-3AD203B41FA5}">
                      <a16:colId xmlns:a16="http://schemas.microsoft.com/office/drawing/2014/main" xmlns="" val="4217009331"/>
                    </a:ext>
                  </a:extLst>
                </a:gridCol>
                <a:gridCol w="505150">
                  <a:extLst>
                    <a:ext uri="{9D8B030D-6E8A-4147-A177-3AD203B41FA5}">
                      <a16:colId xmlns:a16="http://schemas.microsoft.com/office/drawing/2014/main" xmlns="" val="2869288607"/>
                    </a:ext>
                  </a:extLst>
                </a:gridCol>
                <a:gridCol w="571868">
                  <a:extLst>
                    <a:ext uri="{9D8B030D-6E8A-4147-A177-3AD203B41FA5}">
                      <a16:colId xmlns:a16="http://schemas.microsoft.com/office/drawing/2014/main" xmlns="" val="2705080247"/>
                    </a:ext>
                  </a:extLst>
                </a:gridCol>
                <a:gridCol w="638586">
                  <a:extLst>
                    <a:ext uri="{9D8B030D-6E8A-4147-A177-3AD203B41FA5}">
                      <a16:colId xmlns:a16="http://schemas.microsoft.com/office/drawing/2014/main" xmlns="" val="487937674"/>
                    </a:ext>
                  </a:extLst>
                </a:gridCol>
                <a:gridCol w="467026">
                  <a:extLst>
                    <a:ext uri="{9D8B030D-6E8A-4147-A177-3AD203B41FA5}">
                      <a16:colId xmlns:a16="http://schemas.microsoft.com/office/drawing/2014/main" xmlns="" val="1287819843"/>
                    </a:ext>
                  </a:extLst>
                </a:gridCol>
                <a:gridCol w="467026">
                  <a:extLst>
                    <a:ext uri="{9D8B030D-6E8A-4147-A177-3AD203B41FA5}">
                      <a16:colId xmlns:a16="http://schemas.microsoft.com/office/drawing/2014/main" xmlns="" val="3503481725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ER IHC 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940302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 &lt; 1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 &lt; 10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60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≥60 &lt; 80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8181634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8133151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79.2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300.3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409.2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412943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105.6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531.3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653.4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8279595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45.7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210.8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916.6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1255.6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37506218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6595898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413270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6242111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5616819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7727063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55749737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7763047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98.2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478.2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6330007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113.6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567.3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700.4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2072621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72.7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239.8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1010.6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1441.6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6517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8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98294"/>
              </p:ext>
            </p:extLst>
          </p:nvPr>
        </p:nvGraphicFramePr>
        <p:xfrm>
          <a:off x="536762" y="654222"/>
          <a:ext cx="5092701" cy="3400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2858">
                  <a:extLst>
                    <a:ext uri="{9D8B030D-6E8A-4147-A177-3AD203B41FA5}">
                      <a16:colId xmlns:a16="http://schemas.microsoft.com/office/drawing/2014/main" xmlns="" val="1579178017"/>
                    </a:ext>
                  </a:extLst>
                </a:gridCol>
                <a:gridCol w="336482">
                  <a:extLst>
                    <a:ext uri="{9D8B030D-6E8A-4147-A177-3AD203B41FA5}">
                      <a16:colId xmlns:a16="http://schemas.microsoft.com/office/drawing/2014/main" xmlns="" val="3594351244"/>
                    </a:ext>
                  </a:extLst>
                </a:gridCol>
                <a:gridCol w="318294">
                  <a:extLst>
                    <a:ext uri="{9D8B030D-6E8A-4147-A177-3AD203B41FA5}">
                      <a16:colId xmlns:a16="http://schemas.microsoft.com/office/drawing/2014/main" xmlns="" val="3188426786"/>
                    </a:ext>
                  </a:extLst>
                </a:gridCol>
                <a:gridCol w="300106">
                  <a:extLst>
                    <a:ext uri="{9D8B030D-6E8A-4147-A177-3AD203B41FA5}">
                      <a16:colId xmlns:a16="http://schemas.microsoft.com/office/drawing/2014/main" xmlns="" val="4000811537"/>
                    </a:ext>
                  </a:extLst>
                </a:gridCol>
                <a:gridCol w="481988">
                  <a:extLst>
                    <a:ext uri="{9D8B030D-6E8A-4147-A177-3AD203B41FA5}">
                      <a16:colId xmlns:a16="http://schemas.microsoft.com/office/drawing/2014/main" xmlns="" val="535548503"/>
                    </a:ext>
                  </a:extLst>
                </a:gridCol>
                <a:gridCol w="481988">
                  <a:extLst>
                    <a:ext uri="{9D8B030D-6E8A-4147-A177-3AD203B41FA5}">
                      <a16:colId xmlns:a16="http://schemas.microsoft.com/office/drawing/2014/main" xmlns="" val="4265253624"/>
                    </a:ext>
                  </a:extLst>
                </a:gridCol>
                <a:gridCol w="481988">
                  <a:extLst>
                    <a:ext uri="{9D8B030D-6E8A-4147-A177-3AD203B41FA5}">
                      <a16:colId xmlns:a16="http://schemas.microsoft.com/office/drawing/2014/main" xmlns="" val="3503003618"/>
                    </a:ext>
                  </a:extLst>
                </a:gridCol>
                <a:gridCol w="545646">
                  <a:extLst>
                    <a:ext uri="{9D8B030D-6E8A-4147-A177-3AD203B41FA5}">
                      <a16:colId xmlns:a16="http://schemas.microsoft.com/office/drawing/2014/main" xmlns="" val="4127154252"/>
                    </a:ext>
                  </a:extLst>
                </a:gridCol>
                <a:gridCol w="609305">
                  <a:extLst>
                    <a:ext uri="{9D8B030D-6E8A-4147-A177-3AD203B41FA5}">
                      <a16:colId xmlns:a16="http://schemas.microsoft.com/office/drawing/2014/main" xmlns="" val="3396919318"/>
                    </a:ext>
                  </a:extLst>
                </a:gridCol>
                <a:gridCol w="582023">
                  <a:extLst>
                    <a:ext uri="{9D8B030D-6E8A-4147-A177-3AD203B41FA5}">
                      <a16:colId xmlns:a16="http://schemas.microsoft.com/office/drawing/2014/main" xmlns="" val="4203718046"/>
                    </a:ext>
                  </a:extLst>
                </a:gridCol>
                <a:gridCol w="582023">
                  <a:extLst>
                    <a:ext uri="{9D8B030D-6E8A-4147-A177-3AD203B41FA5}">
                      <a16:colId xmlns:a16="http://schemas.microsoft.com/office/drawing/2014/main" xmlns="" val="4167137328"/>
                    </a:ext>
                  </a:extLst>
                </a:gridCol>
              </a:tblGrid>
              <a:tr h="161925">
                <a:tc rowSpan="2" gridSpan="2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ER IHC %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9508930"/>
                  </a:ext>
                </a:extLst>
              </a:tr>
              <a:tr h="16192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 &lt; 1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 &lt; 10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60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≥60 &lt; 80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51318245"/>
                  </a:ext>
                </a:extLst>
              </a:tr>
              <a:tr h="16192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err="1">
                          <a:effectLst/>
                        </a:rPr>
                        <a:t>PgR</a:t>
                      </a:r>
                      <a:r>
                        <a:rPr lang="en-GB" sz="1000" u="none" strike="noStrike" dirty="0">
                          <a:effectLst/>
                        </a:rPr>
                        <a:t>-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9293547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6974084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2278883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27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455557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711784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PgR+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4716568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5850866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0073648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684856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16830878"/>
                  </a:ext>
                </a:extLst>
              </a:tr>
              <a:tr h="16192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PgR-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6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2223431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099052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9430403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631218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362571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err="1">
                          <a:effectLst/>
                        </a:rPr>
                        <a:t>PgR</a:t>
                      </a:r>
                      <a:r>
                        <a:rPr lang="en-GB" sz="1000" u="none" strike="noStrike" dirty="0">
                          <a:effectLst/>
                        </a:rPr>
                        <a:t>+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820094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8942177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6164777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0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123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921714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509" y="674747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519" y="427058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122" y="143474"/>
            <a:ext cx="927540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Table S3</a:t>
            </a:r>
            <a:r>
              <a:rPr lang="en-GB" sz="1200" b="1" dirty="0"/>
              <a:t>. </a:t>
            </a:r>
            <a:r>
              <a:rPr lang="en-US" sz="1200" dirty="0"/>
              <a:t>Original (A) and derived (B) numbers (GR and IR of the HER2- population are multiplied by 3.3 which yields some fractional estimates for the number of patients) of ER IHC categories in the overall population and separated by </a:t>
            </a:r>
            <a:r>
              <a:rPr lang="en-US" sz="1200" dirty="0" err="1"/>
              <a:t>PgR</a:t>
            </a:r>
            <a:r>
              <a:rPr lang="en-US" sz="1200" dirty="0"/>
              <a:t> status. </a:t>
            </a:r>
            <a:endParaRPr lang="en-GB" sz="1200" dirty="0"/>
          </a:p>
          <a:p>
            <a:endParaRPr lang="en-GB" sz="1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62073"/>
              </p:ext>
            </p:extLst>
          </p:nvPr>
        </p:nvGraphicFramePr>
        <p:xfrm>
          <a:off x="527149" y="4255747"/>
          <a:ext cx="5435599" cy="2590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9137">
                  <a:extLst>
                    <a:ext uri="{9D8B030D-6E8A-4147-A177-3AD203B41FA5}">
                      <a16:colId xmlns:a16="http://schemas.microsoft.com/office/drawing/2014/main" xmlns="" val="288816779"/>
                    </a:ext>
                  </a:extLst>
                </a:gridCol>
                <a:gridCol w="512466">
                  <a:extLst>
                    <a:ext uri="{9D8B030D-6E8A-4147-A177-3AD203B41FA5}">
                      <a16:colId xmlns:a16="http://schemas.microsoft.com/office/drawing/2014/main" xmlns="" val="2686343426"/>
                    </a:ext>
                  </a:extLst>
                </a:gridCol>
                <a:gridCol w="481139">
                  <a:extLst>
                    <a:ext uri="{9D8B030D-6E8A-4147-A177-3AD203B41FA5}">
                      <a16:colId xmlns:a16="http://schemas.microsoft.com/office/drawing/2014/main" xmlns="" val="4279936972"/>
                    </a:ext>
                  </a:extLst>
                </a:gridCol>
                <a:gridCol w="492737">
                  <a:extLst>
                    <a:ext uri="{9D8B030D-6E8A-4147-A177-3AD203B41FA5}">
                      <a16:colId xmlns:a16="http://schemas.microsoft.com/office/drawing/2014/main" xmlns="" val="2428639045"/>
                    </a:ext>
                  </a:extLst>
                </a:gridCol>
                <a:gridCol w="492737">
                  <a:extLst>
                    <a:ext uri="{9D8B030D-6E8A-4147-A177-3AD203B41FA5}">
                      <a16:colId xmlns:a16="http://schemas.microsoft.com/office/drawing/2014/main" xmlns="" val="3336700131"/>
                    </a:ext>
                  </a:extLst>
                </a:gridCol>
                <a:gridCol w="492737">
                  <a:extLst>
                    <a:ext uri="{9D8B030D-6E8A-4147-A177-3AD203B41FA5}">
                      <a16:colId xmlns:a16="http://schemas.microsoft.com/office/drawing/2014/main" xmlns="" val="1203937825"/>
                    </a:ext>
                  </a:extLst>
                </a:gridCol>
                <a:gridCol w="557815">
                  <a:extLst>
                    <a:ext uri="{9D8B030D-6E8A-4147-A177-3AD203B41FA5}">
                      <a16:colId xmlns:a16="http://schemas.microsoft.com/office/drawing/2014/main" xmlns="" val="3818518372"/>
                    </a:ext>
                  </a:extLst>
                </a:gridCol>
                <a:gridCol w="622894">
                  <a:extLst>
                    <a:ext uri="{9D8B030D-6E8A-4147-A177-3AD203B41FA5}">
                      <a16:colId xmlns:a16="http://schemas.microsoft.com/office/drawing/2014/main" xmlns="" val="3571818518"/>
                    </a:ext>
                  </a:extLst>
                </a:gridCol>
                <a:gridCol w="545419">
                  <a:extLst>
                    <a:ext uri="{9D8B030D-6E8A-4147-A177-3AD203B41FA5}">
                      <a16:colId xmlns:a16="http://schemas.microsoft.com/office/drawing/2014/main" xmlns="" val="1154916829"/>
                    </a:ext>
                  </a:extLst>
                </a:gridCol>
                <a:gridCol w="548518">
                  <a:extLst>
                    <a:ext uri="{9D8B030D-6E8A-4147-A177-3AD203B41FA5}">
                      <a16:colId xmlns:a16="http://schemas.microsoft.com/office/drawing/2014/main" xmlns="" val="1434884073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ER IHC %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08499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 &lt; 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 &lt; 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≥60 &lt; 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52105671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err="1">
                          <a:effectLst/>
                        </a:rPr>
                        <a:t>PgR</a:t>
                      </a:r>
                      <a:r>
                        <a:rPr lang="en-GB" sz="1000" u="none" strike="noStrike" dirty="0">
                          <a:effectLst/>
                        </a:rPr>
                        <a:t>-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17.0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531671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9988201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39.7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89974047"/>
                  </a:ext>
                </a:extLst>
              </a:tr>
              <a:tr h="783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32.3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81.8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205.3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0902247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60411473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 err="1">
                          <a:effectLst/>
                        </a:rPr>
                        <a:t>PgR</a:t>
                      </a:r>
                      <a:r>
                        <a:rPr lang="en-GB" sz="1000" u="none" strike="noStrike" dirty="0">
                          <a:effectLst/>
                        </a:rPr>
                        <a:t>+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92.0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36020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87.6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303.9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424.6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0647903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109.3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532.9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660.7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4164797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59.4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217.9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928.8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1236.3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5035070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7225535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109.0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5313658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98.2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334.3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478.2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8383531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11.9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113.6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567.3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700.4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255854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72.7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239.8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1010.6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1441.6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070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41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b="12615"/>
          <a:stretch/>
        </p:blipFill>
        <p:spPr>
          <a:xfrm>
            <a:off x="530679" y="944499"/>
            <a:ext cx="3796776" cy="2697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" b="13008"/>
          <a:stretch/>
        </p:blipFill>
        <p:spPr>
          <a:xfrm>
            <a:off x="4386570" y="956633"/>
            <a:ext cx="3827848" cy="268504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953564" y="1331230"/>
            <a:ext cx="0" cy="2232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88789" y="1331230"/>
            <a:ext cx="0" cy="2232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34924" y="1335690"/>
            <a:ext cx="0" cy="2232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775104" y="1331230"/>
            <a:ext cx="0" cy="2232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5322" y="3628109"/>
            <a:ext cx="38811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0%	   	      1%	        	            10%	   	                  100%</a:t>
            </a:r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610593" y="3592163"/>
            <a:ext cx="402357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0%	   	     1%	        	           10%	                                     100%</a:t>
            </a:r>
            <a:endParaRPr lang="en-GB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190543" y="172478"/>
            <a:ext cx="93760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Figure S2</a:t>
            </a:r>
            <a:r>
              <a:rPr lang="en-GB" sz="1200" b="1" dirty="0"/>
              <a:t>. </a:t>
            </a:r>
            <a:r>
              <a:rPr lang="en-US" sz="1200" dirty="0"/>
              <a:t>Scatterplots of ER IHC in relation to Ki67 in </a:t>
            </a:r>
            <a:r>
              <a:rPr lang="en-US" sz="1200" dirty="0" err="1"/>
              <a:t>PgR</a:t>
            </a:r>
            <a:r>
              <a:rPr lang="en-US" sz="1200" dirty="0"/>
              <a:t>- (A) and </a:t>
            </a:r>
            <a:r>
              <a:rPr lang="en-US" sz="1200" dirty="0" err="1"/>
              <a:t>PgR</a:t>
            </a:r>
            <a:r>
              <a:rPr lang="en-US" sz="1200" dirty="0"/>
              <a:t> + (B) using 10% as a threshold for positivity.</a:t>
            </a:r>
            <a:endParaRPr lang="en-GB" sz="1200" dirty="0"/>
          </a:p>
          <a:p>
            <a:endParaRPr lang="en-GB" sz="1200" b="1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-67535" y="2337922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% Ki67 Residual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6422" y="3720028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ER IHC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00352" y="3720028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ER IHC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179" y="958280"/>
            <a:ext cx="64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A. </a:t>
            </a:r>
            <a:r>
              <a:rPr lang="en-GB" sz="1200" b="1" dirty="0" err="1"/>
              <a:t>PgR</a:t>
            </a:r>
            <a:r>
              <a:rPr lang="en-GB" sz="1200" b="1" dirty="0"/>
              <a:t>-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0176" y="95828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B. </a:t>
            </a:r>
            <a:r>
              <a:rPr lang="en-GB" sz="1200" b="1" dirty="0" err="1"/>
              <a:t>PgR</a:t>
            </a:r>
            <a:r>
              <a:rPr lang="en-GB" sz="1200" b="1" dirty="0"/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631554" y="2306000"/>
            <a:ext cx="235688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1%	        10%	                  100%	 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237650" y="2355508"/>
            <a:ext cx="235688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1%	        10%	                  100%	 </a:t>
            </a:r>
          </a:p>
        </p:txBody>
      </p:sp>
    </p:spTree>
    <p:extLst>
      <p:ext uri="{BB962C8B-B14F-4D97-AF65-F5344CB8AC3E}">
        <p14:creationId xmlns:p14="http://schemas.microsoft.com/office/powerpoint/2010/main" val="84861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4348" y="143474"/>
            <a:ext cx="96183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Table S4</a:t>
            </a:r>
            <a:r>
              <a:rPr lang="en-GB" sz="1200" b="1" dirty="0"/>
              <a:t>. </a:t>
            </a:r>
            <a:r>
              <a:rPr lang="en-US" sz="1200" dirty="0"/>
              <a:t>Original (A) and derived (B) numbers (GR and IR of the HER2- population are multiplied by 3.3 which yields some fractional estimates for the number of patients) of ER </a:t>
            </a:r>
            <a:r>
              <a:rPr lang="en-US" sz="1200" dirty="0" err="1"/>
              <a:t>rtPCR</a:t>
            </a:r>
            <a:r>
              <a:rPr lang="en-US" sz="1200" dirty="0"/>
              <a:t> relative expression categories in the overall population and separated by HER2 status. </a:t>
            </a:r>
            <a:endParaRPr lang="en-GB" sz="1200" dirty="0"/>
          </a:p>
          <a:p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8978" y="557323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978" y="3586131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21946"/>
              </p:ext>
            </p:extLst>
          </p:nvPr>
        </p:nvGraphicFramePr>
        <p:xfrm>
          <a:off x="477639" y="635623"/>
          <a:ext cx="4495798" cy="2743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49203">
                  <a:extLst>
                    <a:ext uri="{9D8B030D-6E8A-4147-A177-3AD203B41FA5}">
                      <a16:colId xmlns:a16="http://schemas.microsoft.com/office/drawing/2014/main" xmlns="" val="4069471437"/>
                    </a:ext>
                  </a:extLst>
                </a:gridCol>
                <a:gridCol w="335269">
                  <a:extLst>
                    <a:ext uri="{9D8B030D-6E8A-4147-A177-3AD203B41FA5}">
                      <a16:colId xmlns:a16="http://schemas.microsoft.com/office/drawing/2014/main" xmlns="" val="3101677215"/>
                    </a:ext>
                  </a:extLst>
                </a:gridCol>
                <a:gridCol w="488535">
                  <a:extLst>
                    <a:ext uri="{9D8B030D-6E8A-4147-A177-3AD203B41FA5}">
                      <a16:colId xmlns:a16="http://schemas.microsoft.com/office/drawing/2014/main" xmlns="" val="1117220064"/>
                    </a:ext>
                  </a:extLst>
                </a:gridCol>
                <a:gridCol w="440639">
                  <a:extLst>
                    <a:ext uri="{9D8B030D-6E8A-4147-A177-3AD203B41FA5}">
                      <a16:colId xmlns:a16="http://schemas.microsoft.com/office/drawing/2014/main" xmlns="" val="3774902465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1047865040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3582161062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1859742033"/>
                    </a:ext>
                  </a:extLst>
                </a:gridCol>
                <a:gridCol w="507693">
                  <a:extLst>
                    <a:ext uri="{9D8B030D-6E8A-4147-A177-3AD203B41FA5}">
                      <a16:colId xmlns:a16="http://schemas.microsoft.com/office/drawing/2014/main" xmlns="" val="1903085025"/>
                    </a:ext>
                  </a:extLst>
                </a:gridCol>
                <a:gridCol w="325690">
                  <a:extLst>
                    <a:ext uri="{9D8B030D-6E8A-4147-A177-3AD203B41FA5}">
                      <a16:colId xmlns:a16="http://schemas.microsoft.com/office/drawing/2014/main" xmlns="" val="1293897109"/>
                    </a:ext>
                  </a:extLst>
                </a:gridCol>
                <a:gridCol w="325690">
                  <a:extLst>
                    <a:ext uri="{9D8B030D-6E8A-4147-A177-3AD203B41FA5}">
                      <a16:colId xmlns:a16="http://schemas.microsoft.com/office/drawing/2014/main" xmlns="" val="667858448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ER qPCR relative expression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24469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&lt;5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≥5 &lt; 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&lt; 120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≥120 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9227894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0687758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527908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9290468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27029481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51439073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149639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1595293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1981746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01566480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37354265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652932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2956364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966021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538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221856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78743"/>
              </p:ext>
            </p:extLst>
          </p:nvPr>
        </p:nvGraphicFramePr>
        <p:xfrm>
          <a:off x="486904" y="3674289"/>
          <a:ext cx="5041903" cy="27162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3878">
                  <a:extLst>
                    <a:ext uri="{9D8B030D-6E8A-4147-A177-3AD203B41FA5}">
                      <a16:colId xmlns:a16="http://schemas.microsoft.com/office/drawing/2014/main" xmlns="" val="1341634248"/>
                    </a:ext>
                  </a:extLst>
                </a:gridCol>
                <a:gridCol w="335488">
                  <a:extLst>
                    <a:ext uri="{9D8B030D-6E8A-4147-A177-3AD203B41FA5}">
                      <a16:colId xmlns:a16="http://schemas.microsoft.com/office/drawing/2014/main" xmlns="" val="1282003172"/>
                    </a:ext>
                  </a:extLst>
                </a:gridCol>
                <a:gridCol w="364244">
                  <a:extLst>
                    <a:ext uri="{9D8B030D-6E8A-4147-A177-3AD203B41FA5}">
                      <a16:colId xmlns:a16="http://schemas.microsoft.com/office/drawing/2014/main" xmlns="" val="3244807656"/>
                    </a:ext>
                  </a:extLst>
                </a:gridCol>
                <a:gridCol w="517610">
                  <a:extLst>
                    <a:ext uri="{9D8B030D-6E8A-4147-A177-3AD203B41FA5}">
                      <a16:colId xmlns:a16="http://schemas.microsoft.com/office/drawing/2014/main" xmlns="" val="3508961416"/>
                    </a:ext>
                  </a:extLst>
                </a:gridCol>
                <a:gridCol w="517610">
                  <a:extLst>
                    <a:ext uri="{9D8B030D-6E8A-4147-A177-3AD203B41FA5}">
                      <a16:colId xmlns:a16="http://schemas.microsoft.com/office/drawing/2014/main" xmlns="" val="1178855172"/>
                    </a:ext>
                  </a:extLst>
                </a:gridCol>
                <a:gridCol w="517610">
                  <a:extLst>
                    <a:ext uri="{9D8B030D-6E8A-4147-A177-3AD203B41FA5}">
                      <a16:colId xmlns:a16="http://schemas.microsoft.com/office/drawing/2014/main" xmlns="" val="3628855635"/>
                    </a:ext>
                  </a:extLst>
                </a:gridCol>
                <a:gridCol w="584707">
                  <a:extLst>
                    <a:ext uri="{9D8B030D-6E8A-4147-A177-3AD203B41FA5}">
                      <a16:colId xmlns:a16="http://schemas.microsoft.com/office/drawing/2014/main" xmlns="" val="4042945983"/>
                    </a:ext>
                  </a:extLst>
                </a:gridCol>
                <a:gridCol w="651805">
                  <a:extLst>
                    <a:ext uri="{9D8B030D-6E8A-4147-A177-3AD203B41FA5}">
                      <a16:colId xmlns:a16="http://schemas.microsoft.com/office/drawing/2014/main" xmlns="" val="1184623388"/>
                    </a:ext>
                  </a:extLst>
                </a:gridCol>
                <a:gridCol w="479268">
                  <a:extLst>
                    <a:ext uri="{9D8B030D-6E8A-4147-A177-3AD203B41FA5}">
                      <a16:colId xmlns:a16="http://schemas.microsoft.com/office/drawing/2014/main" xmlns="" val="2905008216"/>
                    </a:ext>
                  </a:extLst>
                </a:gridCol>
                <a:gridCol w="469683">
                  <a:extLst>
                    <a:ext uri="{9D8B030D-6E8A-4147-A177-3AD203B41FA5}">
                      <a16:colId xmlns:a16="http://schemas.microsoft.com/office/drawing/2014/main" xmlns="" val="487023868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ER qPCR relative expression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0579115"/>
                  </a:ext>
                </a:extLst>
              </a:tr>
              <a:tr h="287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&lt;5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≥5 &lt; 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≥80 &lt; 120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≥120 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86302843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21437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62.7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49.5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180068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59.4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89.1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320.1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488.4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6555448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61.2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134.1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154.6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504.4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914.4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6850122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54874241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210632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9846628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497961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38376523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46420588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261243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42.7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78.7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62.5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147.3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65726151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22.5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66.4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96.1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344.1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533.4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348733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45.3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36.5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89.2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168.1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177.6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550.4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1085.4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4402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1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97524"/>
              </p:ext>
            </p:extLst>
          </p:nvPr>
        </p:nvGraphicFramePr>
        <p:xfrm>
          <a:off x="640730" y="690899"/>
          <a:ext cx="6705600" cy="3400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34406253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309202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671389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4102550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62749606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8030814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7918565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5767082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4792490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8137012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827703303"/>
                    </a:ext>
                  </a:extLst>
                </a:gridCol>
              </a:tblGrid>
              <a:tr h="161925">
                <a:tc rowSpan="2" gridSpan="2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ER qPCR relative expression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3433401"/>
                  </a:ext>
                </a:extLst>
              </a:tr>
              <a:tr h="16192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&lt;10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≥80 &lt; 120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≥120 &lt; 160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≥160 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8549645"/>
                  </a:ext>
                </a:extLst>
              </a:tr>
              <a:tr h="16192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HER2-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5553378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5746041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745569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597113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7807682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96430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6864043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9075219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79869256"/>
                  </a:ext>
                </a:extLst>
              </a:tr>
              <a:tr h="161925">
                <a:tc gridSpan="10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39770132"/>
                  </a:ext>
                </a:extLst>
              </a:tr>
              <a:tr h="16192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HER2+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867704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7336399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0607546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82725324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4821254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2017034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87163529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4476633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115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6622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1450" y="143474"/>
            <a:ext cx="96107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Table S5</a:t>
            </a:r>
            <a:r>
              <a:rPr lang="en-GB" sz="1200" b="1" dirty="0"/>
              <a:t>. </a:t>
            </a:r>
            <a:r>
              <a:rPr lang="en-US" sz="1200" dirty="0"/>
              <a:t>Original (A) and derived (B) numbers (GR and IR of the HER2- population are multiplied by 3.3 which yields some fractional estimates for the number of patients) of ER </a:t>
            </a:r>
            <a:r>
              <a:rPr lang="en-US" sz="1200" dirty="0" err="1"/>
              <a:t>rtPCR</a:t>
            </a:r>
            <a:r>
              <a:rPr lang="en-US" sz="1200" dirty="0"/>
              <a:t> relative expression categories in the overall population and separated by </a:t>
            </a:r>
            <a:r>
              <a:rPr lang="en-US" sz="1200" dirty="0" err="1"/>
              <a:t>PgR</a:t>
            </a:r>
            <a:r>
              <a:rPr lang="en-US" sz="1200" dirty="0"/>
              <a:t> status. </a:t>
            </a:r>
            <a:endParaRPr lang="en-GB" sz="1200" dirty="0"/>
          </a:p>
          <a:p>
            <a:endParaRPr lang="en-GB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0229" y="601448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0229" y="4227971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0D0E6F4-CC1F-4839-8D14-9ABF3B068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909934"/>
              </p:ext>
            </p:extLst>
          </p:nvPr>
        </p:nvGraphicFramePr>
        <p:xfrm>
          <a:off x="640730" y="4267200"/>
          <a:ext cx="5334000" cy="2590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3375">
                  <a:extLst>
                    <a:ext uri="{9D8B030D-6E8A-4147-A177-3AD203B41FA5}">
                      <a16:colId xmlns:a16="http://schemas.microsoft.com/office/drawing/2014/main" xmlns="" val="171251548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307790872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63644559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372116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xmlns="" val="193441654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81516929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38516333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1607176672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76846937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257807420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ER qPCR relative expression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668338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&lt;5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≥5 &lt; 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≥10 &lt; 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≥20 &lt; 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≥40 &lt; 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≥80 &lt; 120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≥120 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5486758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PR-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38.00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91909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13.90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8.60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5765202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31.40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39.7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31612013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42.30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24.20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13.60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42.70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158.4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75974625"/>
                  </a:ext>
                </a:extLst>
              </a:tr>
              <a:tr h="161925">
                <a:tc gridSpan="9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8845290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PR+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51.00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115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59303360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16.20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36.40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64.80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53.90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144.00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318.3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172109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20.50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61.10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95.10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312.70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493.7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39599055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9.30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23.20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75.90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143.90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164.00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507.70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927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35910805"/>
                  </a:ext>
                </a:extLst>
              </a:tr>
              <a:tr h="161925">
                <a:tc gridSpan="9"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79471501"/>
                  </a:ext>
                </a:extLst>
              </a:tr>
              <a:tr h="1619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PR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24.00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59.00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192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86222912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IR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21.50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42.70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78.70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62.50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147.30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7572426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GR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0.00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1.00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22.50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66.40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96.10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344.10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533.4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441269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Total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45.30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18.30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36.50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89.20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168.10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177.60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>
                          <a:effectLst/>
                        </a:rPr>
                        <a:t>550.40</a:t>
                      </a:r>
                      <a:endParaRPr lang="en-GB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1085.4</a:t>
                      </a:r>
                      <a:endParaRPr lang="en-GB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7686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8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" b="13035"/>
          <a:stretch/>
        </p:blipFill>
        <p:spPr>
          <a:xfrm>
            <a:off x="4720176" y="1096778"/>
            <a:ext cx="3832567" cy="26842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" b="12726"/>
          <a:stretch/>
        </p:blipFill>
        <p:spPr>
          <a:xfrm>
            <a:off x="524593" y="1128751"/>
            <a:ext cx="3815359" cy="2693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43" y="172478"/>
            <a:ext cx="937607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smtClean="0"/>
              <a:t>Figure S</a:t>
            </a:r>
            <a:r>
              <a:rPr lang="en-US" sz="1200" b="1" smtClean="0"/>
              <a:t>3</a:t>
            </a:r>
            <a:r>
              <a:rPr lang="en-US" sz="1200" b="1" dirty="0"/>
              <a:t>. </a:t>
            </a:r>
            <a:r>
              <a:rPr lang="en-US" sz="1200" dirty="0"/>
              <a:t>Scatterplots of ER </a:t>
            </a:r>
            <a:r>
              <a:rPr lang="en-US" sz="1200" dirty="0" err="1"/>
              <a:t>rtPCR</a:t>
            </a:r>
            <a:r>
              <a:rPr lang="en-US" sz="1200" dirty="0"/>
              <a:t> relative expression in relation to Ki67 in </a:t>
            </a:r>
            <a:r>
              <a:rPr lang="en-US" sz="1200" dirty="0" err="1"/>
              <a:t>PgR</a:t>
            </a:r>
            <a:r>
              <a:rPr lang="en-US" sz="1200" dirty="0"/>
              <a:t>- (A) and </a:t>
            </a:r>
            <a:r>
              <a:rPr lang="en-US" sz="1200" dirty="0" err="1"/>
              <a:t>PgR</a:t>
            </a:r>
            <a:r>
              <a:rPr lang="en-US" sz="1200" dirty="0"/>
              <a:t> + (B) using 10% as a threshold for positivity.</a:t>
            </a:r>
            <a:endParaRPr lang="en-GB" sz="1200" dirty="0"/>
          </a:p>
          <a:p>
            <a:endParaRPr lang="en-GB" sz="1200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6881" y="2367891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% Ki67 Residual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3136" y="4019069"/>
            <a:ext cx="13420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ER qPCR relative expression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6961" y="4019069"/>
            <a:ext cx="13420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ER qPCR relative expression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8585" y="3797735"/>
            <a:ext cx="365657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0.1	                1	                              10	                        100                             1000</a:t>
            </a:r>
            <a:endParaRPr lang="en-GB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776" y="3797735"/>
            <a:ext cx="377607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0.1	                 1	                              10	                         100                          1000</a:t>
            </a:r>
            <a:endParaRPr lang="en-GB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4179" y="958280"/>
            <a:ext cx="64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A. </a:t>
            </a:r>
            <a:r>
              <a:rPr lang="en-GB" sz="1200" b="1" dirty="0" err="1"/>
              <a:t>PgR</a:t>
            </a:r>
            <a:r>
              <a:rPr lang="en-GB" sz="1200" b="1" dirty="0"/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176" y="958280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B. </a:t>
            </a:r>
            <a:r>
              <a:rPr lang="en-GB" sz="1200" b="1" dirty="0" err="1"/>
              <a:t>PgR</a:t>
            </a:r>
            <a:r>
              <a:rPr lang="en-GB" sz="1200" b="1" dirty="0"/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615652" y="2512727"/>
            <a:ext cx="235688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1%	        10%	                  100%	 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3592417" y="2494814"/>
            <a:ext cx="235688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1%	        10%	                  100%	 </a:t>
            </a:r>
          </a:p>
        </p:txBody>
      </p:sp>
    </p:spTree>
    <p:extLst>
      <p:ext uri="{BB962C8B-B14F-4D97-AF65-F5344CB8AC3E}">
        <p14:creationId xmlns:p14="http://schemas.microsoft.com/office/powerpoint/2010/main" val="120635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6828</TotalTime>
  <Words>2688</Words>
  <Application>Microsoft Office PowerPoint</Application>
  <PresentationFormat>A4 Paper (210x297 mm)</PresentationFormat>
  <Paragraphs>1445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Institute of Cancer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Lopez Knowles</dc:creator>
  <cp:lastModifiedBy>Bhuvaneswari A.</cp:lastModifiedBy>
  <cp:revision>430</cp:revision>
  <cp:lastPrinted>2021-09-14T08:14:49Z</cp:lastPrinted>
  <dcterms:created xsi:type="dcterms:W3CDTF">2021-06-01T13:26:59Z</dcterms:created>
  <dcterms:modified xsi:type="dcterms:W3CDTF">2022-09-03T11:23:22Z</dcterms:modified>
</cp:coreProperties>
</file>