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dley, Katharine" initials="B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6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8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8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4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9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1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4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8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1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7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6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1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5F0A8-3569-4405-ADD3-666A738072CD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2899-AF9A-483B-B887-7F81D4183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087668" y="297850"/>
            <a:ext cx="1981200" cy="161582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Operations Team</a:t>
            </a:r>
          </a:p>
          <a:p>
            <a:pPr algn="ct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Weekly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Communication &amp; oversight by NIDA C-CTN, DSC &amp; CCC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Updates from teams</a:t>
            </a:r>
          </a:p>
          <a:p>
            <a:pPr marL="454025" indent="-171450"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</a:p>
          <a:p>
            <a:pPr marL="454025" indent="-171450"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  <a:p>
            <a:pPr marL="454025" indent="-171450"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 &amp; Analytics</a:t>
            </a:r>
          </a:p>
          <a:p>
            <a:pPr marL="454025" indent="-171450"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Investigators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7998" y="602650"/>
            <a:ext cx="1753081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Lead Node Meeting</a:t>
            </a:r>
          </a:p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Team Leaders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Weekly</a:t>
            </a:r>
          </a:p>
          <a:p>
            <a:pPr algn="ctr"/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Updates from teams</a:t>
            </a:r>
          </a:p>
          <a:p>
            <a:pPr marL="454025" indent="-171450"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</a:p>
          <a:p>
            <a:pPr marL="454025" indent="-171450"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  <a:p>
            <a:pPr marL="454025" indent="-171450"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 &amp; Analytics</a:t>
            </a:r>
          </a:p>
          <a:p>
            <a:pPr marL="454025" indent="-171450">
              <a:buFont typeface="Wingdings" panose="05000000000000000000" pitchFamily="2" charset="2"/>
              <a:buChar char="ü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Investigators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98534" y="396152"/>
            <a:ext cx="4578268" cy="1754915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8372" y="593948"/>
            <a:ext cx="1904998" cy="1539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900" b="1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Lead Node </a:t>
            </a:r>
          </a:p>
          <a:p>
            <a:pPr algn="ctr">
              <a:lnSpc>
                <a:spcPct val="115000"/>
              </a:lnSpc>
            </a:pPr>
            <a:r>
              <a:rPr lang="en-US" sz="900" b="1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Administrative Team</a:t>
            </a:r>
          </a:p>
          <a:p>
            <a:pPr algn="ctr">
              <a:lnSpc>
                <a:spcPct val="115000"/>
              </a:lnSpc>
            </a:pPr>
            <a:r>
              <a:rPr lang="en-US" sz="9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Weekly</a:t>
            </a:r>
            <a:endParaRPr lang="en-US" sz="900" i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50" marR="0" lvl="0" indent="-57150">
              <a:buFont typeface="Arial" panose="020B0604020202020204" pitchFamily="34" charset="0"/>
              <a:buChar char="•"/>
            </a:pPr>
            <a:r>
              <a:rPr lang="en-US" sz="9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Contracts</a:t>
            </a:r>
            <a:endParaRPr lang="en-US" sz="9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50" marR="0" lvl="0" indent="-57150">
              <a:buFont typeface="Arial" panose="020B0604020202020204" pitchFamily="34" charset="0"/>
              <a:buChar char="•"/>
            </a:pPr>
            <a:r>
              <a:rPr lang="en-US" sz="9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DUAs, DTAs</a:t>
            </a:r>
            <a:endParaRPr lang="en-US" sz="9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50" marR="0" lvl="0" indent="-57150">
              <a:buFont typeface="Arial" panose="020B0604020202020204" pitchFamily="34" charset="0"/>
              <a:buChar char="•"/>
            </a:pPr>
            <a:r>
              <a:rPr lang="en-US" sz="9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Scheduling</a:t>
            </a:r>
            <a:endParaRPr lang="en-US" sz="9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50" marR="0" lvl="0" indent="-57150">
              <a:buFont typeface="Arial" panose="020B0604020202020204" pitchFamily="34" charset="0"/>
              <a:buChar char="•"/>
            </a:pPr>
            <a:r>
              <a:rPr lang="en-US" sz="9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IRB </a:t>
            </a:r>
          </a:p>
          <a:p>
            <a:pPr marL="171450" marR="0" lvl="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Staffing meetings/action items</a:t>
            </a:r>
            <a:endParaRPr lang="en-US" sz="9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71450" marR="0" lvl="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Regulatory with CCC</a:t>
            </a:r>
          </a:p>
          <a:p>
            <a:pPr marL="114300" marR="0" lvl="0"/>
            <a:endParaRPr lang="en-US" sz="9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36272" y="4798850"/>
            <a:ext cx="2078329" cy="1707548"/>
            <a:chOff x="714152" y="2498340"/>
            <a:chExt cx="1488690" cy="1826990"/>
          </a:xfrm>
        </p:grpSpPr>
        <p:sp>
          <p:nvSpPr>
            <p:cNvPr id="17" name="Rectangle 16"/>
            <p:cNvSpPr/>
            <p:nvPr/>
          </p:nvSpPr>
          <p:spPr>
            <a:xfrm>
              <a:off x="714152" y="2500212"/>
              <a:ext cx="1488690" cy="18251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4152" y="2498340"/>
              <a:ext cx="1407567" cy="164735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5000"/>
                </a:lnSpc>
              </a:pPr>
              <a:endParaRPr lang="en-US" sz="900" b="1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en-US" sz="900" b="1" dirty="0"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Technical</a:t>
              </a:r>
              <a:r>
                <a:rPr lang="en-US" sz="900" b="1" dirty="0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 </a:t>
              </a:r>
              <a:r>
                <a:rPr lang="en-US" sz="900" b="1" dirty="0"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Assistance </a:t>
              </a:r>
            </a:p>
            <a:p>
              <a:pPr algn="ctr">
                <a:lnSpc>
                  <a:spcPct val="115000"/>
                </a:lnSpc>
              </a:pPr>
              <a:r>
                <a:rPr lang="en-US" sz="900" b="1" dirty="0"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Team </a:t>
              </a:r>
              <a:r>
                <a:rPr lang="en-US" sz="9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at BMC</a:t>
              </a:r>
              <a:endParaRPr lang="en-US" sz="900" b="1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pPr algn="ctr"/>
              <a:r>
                <a:rPr lang="en-US" sz="900" i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Weekly</a:t>
              </a:r>
            </a:p>
            <a:p>
              <a:pPr algn="ctr"/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Provide PROUD Manual</a:t>
              </a: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NCM hiring guidelines</a:t>
              </a: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NCM Training</a:t>
              </a: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Intervention site visits (x2)</a:t>
              </a: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Provide TA to each NCM</a:t>
              </a:r>
              <a:endParaRPr lang="en-US" sz="9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24629" y="5117180"/>
            <a:ext cx="1976450" cy="10618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Investigator Team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Biweekly-Monthly</a:t>
            </a:r>
          </a:p>
          <a:p>
            <a:pPr algn="ct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Barriers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Review Plan Papers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Write papers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32226" y="4800600"/>
            <a:ext cx="2215547" cy="1724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325087" y="2477145"/>
            <a:ext cx="1990114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Data &amp; Analytics Team:</a:t>
            </a:r>
          </a:p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Lead Node &amp; NIDA CTN DSC</a:t>
            </a:r>
          </a:p>
          <a:p>
            <a:pPr algn="ct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Weekly</a:t>
            </a:r>
          </a:p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Statistical analysis plan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 collection &amp; cleaning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Collaboration with sites 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Quality checks 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Coding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DSMB reports (every 6 months)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Baseline, main &amp; secondary analyses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De-identification of data for data sharing (as approved)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14723" y="2388395"/>
            <a:ext cx="2010840" cy="22088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566231" y="5020015"/>
            <a:ext cx="1672769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Paper writing groups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Phase 1 papers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Phase 2 papers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04360" y="4998200"/>
            <a:ext cx="2010840" cy="5527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574650" y="381000"/>
            <a:ext cx="1371600" cy="434715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626266" y="559981"/>
            <a:ext cx="1371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Legend:</a:t>
            </a:r>
          </a:p>
          <a:p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BMC: Boston Medical Center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CCC: Clinical Coordinating Center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C-CTN: Center for Clinical Trials Network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CTN: Clinical Trials Network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DSC: Data and Statistics Center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DUA: Data Use Agreement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DTA: Data Transfer Agreement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IRB: Institutional Review Board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NCM: Nurse Care Manager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NIDA: National Institute on Drug Abuse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TA: Technical Assistance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Arrow Connector 43"/>
          <p:cNvCxnSpPr>
            <a:cxnSpLocks/>
            <a:stCxn id="89" idx="3"/>
          </p:cNvCxnSpPr>
          <p:nvPr/>
        </p:nvCxnSpPr>
        <p:spPr>
          <a:xfrm flipV="1">
            <a:off x="2511946" y="1359806"/>
            <a:ext cx="483571" cy="179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1" idx="1"/>
          </p:cNvCxnSpPr>
          <p:nvPr/>
        </p:nvCxnSpPr>
        <p:spPr>
          <a:xfrm>
            <a:off x="4934581" y="5274570"/>
            <a:ext cx="36977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844306" y="2478068"/>
            <a:ext cx="2090275" cy="195057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325086" y="5764022"/>
            <a:ext cx="1990114" cy="76734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257801" y="5893780"/>
            <a:ext cx="205740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Ancillary Studies 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Economics 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Death (planned)   </a:t>
            </a:r>
            <a:endParaRPr lang="en-US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2514601" y="2003197"/>
            <a:ext cx="522020" cy="32970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31" idx="0"/>
          </p:cNvCxnSpPr>
          <p:nvPr/>
        </p:nvCxnSpPr>
        <p:spPr>
          <a:xfrm>
            <a:off x="6309780" y="4597220"/>
            <a:ext cx="0" cy="4009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48001" y="2819400"/>
            <a:ext cx="173777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All Site Meetings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Weekly </a:t>
            </a:r>
          </a:p>
          <a:p>
            <a:pPr algn="ctr"/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(decreased over time)</a:t>
            </a:r>
          </a:p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</a:p>
          <a:p>
            <a:pPr marL="171450" indent="-571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Site updates</a:t>
            </a:r>
          </a:p>
          <a:p>
            <a:pPr algn="ctr"/>
            <a:endParaRPr lang="en-US" sz="9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Arrow Connector 82"/>
          <p:cNvCxnSpPr>
            <a:endCxn id="39" idx="3"/>
          </p:cNvCxnSpPr>
          <p:nvPr/>
        </p:nvCxnSpPr>
        <p:spPr>
          <a:xfrm flipH="1">
            <a:off x="2514600" y="3467588"/>
            <a:ext cx="31572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4942193" y="3419452"/>
            <a:ext cx="35455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36272" y="437209"/>
            <a:ext cx="2075674" cy="18487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Arrow Connector 111"/>
          <p:cNvCxnSpPr>
            <a:cxnSpLocks/>
          </p:cNvCxnSpPr>
          <p:nvPr/>
        </p:nvCxnSpPr>
        <p:spPr>
          <a:xfrm>
            <a:off x="4801079" y="1966569"/>
            <a:ext cx="503281" cy="39246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3902507" y="4435114"/>
            <a:ext cx="1" cy="33714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  <a:stCxn id="7" idx="2"/>
          </p:cNvCxnSpPr>
          <p:nvPr/>
        </p:nvCxnSpPr>
        <p:spPr>
          <a:xfrm flipH="1">
            <a:off x="3913161" y="1941478"/>
            <a:ext cx="11378" cy="51488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36272" y="2363175"/>
            <a:ext cx="2078328" cy="2208825"/>
            <a:chOff x="464560" y="2327727"/>
            <a:chExt cx="1529470" cy="1825118"/>
          </a:xfrm>
        </p:grpSpPr>
        <p:sp>
          <p:nvSpPr>
            <p:cNvPr id="39" name="Rectangle 38"/>
            <p:cNvSpPr/>
            <p:nvPr/>
          </p:nvSpPr>
          <p:spPr>
            <a:xfrm>
              <a:off x="464560" y="2327727"/>
              <a:ext cx="1529470" cy="18251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3949" y="2478427"/>
              <a:ext cx="1484413" cy="14495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900" b="1" dirty="0"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Lead Node</a:t>
              </a:r>
            </a:p>
            <a:p>
              <a:pPr algn="ctr"/>
              <a:r>
                <a:rPr lang="en-US" sz="900" b="1" dirty="0"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Im</a:t>
              </a:r>
              <a:r>
                <a:rPr lang="en-US" sz="900" b="1" dirty="0"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plementation</a:t>
              </a:r>
              <a:r>
                <a:rPr lang="en-US" sz="900" b="1" dirty="0"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 Monitoring Team</a:t>
              </a:r>
            </a:p>
            <a:p>
              <a:pPr lvl="0" algn="ctr"/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Weekly</a:t>
              </a:r>
            </a:p>
            <a:p>
              <a:pPr lvl="0" algn="ctr"/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Monitor training</a:t>
              </a: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Monitor weekly TA support</a:t>
              </a: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BMC Team debrief – Weekly</a:t>
              </a: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Collect NCM reports - Weekly</a:t>
              </a: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Formative evaluation</a:t>
              </a:r>
            </a:p>
            <a:p>
              <a:pPr marL="171450" lvl="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Site PI debrief - Periodic</a:t>
              </a:r>
            </a:p>
            <a:p>
              <a:pPr marL="17145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Monitor/describe Usual Care</a:t>
              </a:r>
            </a:p>
            <a:p>
              <a:pPr marL="171450" indent="-571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Monitor/describe Exemplar</a:t>
              </a:r>
            </a:p>
          </p:txBody>
        </p:sp>
      </p:grpSp>
      <p:cxnSp>
        <p:nvCxnSpPr>
          <p:cNvPr id="41" name="Straight Arrow Connector 40"/>
          <p:cNvCxnSpPr>
            <a:cxnSpLocks/>
          </p:cNvCxnSpPr>
          <p:nvPr/>
        </p:nvCxnSpPr>
        <p:spPr>
          <a:xfrm>
            <a:off x="1418809" y="4546844"/>
            <a:ext cx="0" cy="25375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934581" y="4597220"/>
            <a:ext cx="390505" cy="2033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7F0EC29-BE81-447E-B71E-1F00ED46FD91}"/>
              </a:ext>
            </a:extLst>
          </p:cNvPr>
          <p:cNvSpPr txBox="1"/>
          <p:nvPr/>
        </p:nvSpPr>
        <p:spPr>
          <a:xfrm>
            <a:off x="2844306" y="66261"/>
            <a:ext cx="4714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Appendix 1. Organization of the PROUD Study Investigative Teams</a:t>
            </a:r>
          </a:p>
        </p:txBody>
      </p:sp>
    </p:spTree>
    <p:extLst>
      <p:ext uri="{BB962C8B-B14F-4D97-AF65-F5344CB8AC3E}">
        <p14:creationId xmlns:p14="http://schemas.microsoft.com/office/powerpoint/2010/main" val="375754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C4D4BCE7D9A445B6B94B9224C35682" ma:contentTypeVersion="11" ma:contentTypeDescription="Create a new document." ma:contentTypeScope="" ma:versionID="b0de76f54ad5ef653c4f2f804b6c3c99">
  <xsd:schema xmlns:xsd="http://www.w3.org/2001/XMLSchema" xmlns:xs="http://www.w3.org/2001/XMLSchema" xmlns:p="http://schemas.microsoft.com/office/2006/metadata/properties" xmlns:ns3="aae6e9b0-040e-407f-aef4-9a465eef00d6" xmlns:ns4="97fbfb1b-80ab-4f6d-90cf-0b9b58d3dbf0" targetNamespace="http://schemas.microsoft.com/office/2006/metadata/properties" ma:root="true" ma:fieldsID="1119104898ac9d603e2e1052046873eb" ns3:_="" ns4:_="">
    <xsd:import namespace="aae6e9b0-040e-407f-aef4-9a465eef00d6"/>
    <xsd:import namespace="97fbfb1b-80ab-4f6d-90cf-0b9b58d3dbf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e6e9b0-040e-407f-aef4-9a465eef00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bfb1b-80ab-4f6d-90cf-0b9b58d3d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B4DFD2-B41B-474E-9E78-CED136BD9181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7fbfb1b-80ab-4f6d-90cf-0b9b58d3dbf0"/>
    <ds:schemaRef ds:uri="aae6e9b0-040e-407f-aef4-9a465eef00d6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2504220-7406-4915-ACA5-A545F6C766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DD6EBF-4040-46F7-86B9-B2D4E0DC7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e6e9b0-040e-407f-aef4-9a465eef00d6"/>
    <ds:schemaRef ds:uri="97fbfb1b-80ab-4f6d-90cf-0b9b58d3db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276</Words>
  <Application>Microsoft Office PowerPoint</Application>
  <PresentationFormat>On-screen Show (4:3)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GHC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Rebecca</dc:creator>
  <cp:lastModifiedBy>Cynthia Campbell</cp:lastModifiedBy>
  <cp:revision>100</cp:revision>
  <dcterms:created xsi:type="dcterms:W3CDTF">2017-04-27T16:52:13Z</dcterms:created>
  <dcterms:modified xsi:type="dcterms:W3CDTF">2021-01-10T23:05:12Z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0x01010006C4D4BCE7D9A445B6B94B9224C35682</vt:lpwstr>
  </property>
</Properties>
</file>