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13" r:id="rId2"/>
    <p:sldId id="301" r:id="rId3"/>
  </p:sldIdLst>
  <p:sldSz cx="6858000" cy="9906000" type="A4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22" userDrawn="1">
          <p15:clr>
            <a:srgbClr val="A4A3A4"/>
          </p15:clr>
        </p15:guide>
        <p15:guide id="2" pos="2886" userDrawn="1">
          <p15:clr>
            <a:srgbClr val="A4A3A4"/>
          </p15:clr>
        </p15:guide>
        <p15:guide id="3" orient="horz" pos="3120">
          <p15:clr>
            <a:srgbClr val="A4A3A4"/>
          </p15:clr>
        </p15:guide>
        <p15:guide id="4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DB8"/>
    <a:srgbClr val="FFEFD4"/>
    <a:srgbClr val="FFF9CC"/>
    <a:srgbClr val="50FF07"/>
    <a:srgbClr val="1DD4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76" autoAdjust="0"/>
    <p:restoredTop sz="93740" autoAdjust="0"/>
  </p:normalViewPr>
  <p:slideViewPr>
    <p:cSldViewPr>
      <p:cViewPr>
        <p:scale>
          <a:sx n="152" d="100"/>
          <a:sy n="152" d="100"/>
        </p:scale>
        <p:origin x="1264" y="-1064"/>
      </p:cViewPr>
      <p:guideLst>
        <p:guide orient="horz" pos="2122"/>
        <p:guide pos="2886"/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2B403C-2F53-D243-8F63-CCE3E31CBC56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77CD0-8513-F24D-B289-2E9C710E97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5755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77CD0-8513-F24D-B289-2E9C710E976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0428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77CD0-8513-F24D-B289-2E9C710E9762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335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5929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1256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33868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5622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9709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5945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508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75143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935934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735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796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AB305-C687-4BA0-8561-1FE0F7C7C6B3}" type="datetimeFigureOut">
              <a:rPr kumimoji="1" lang="ja-JP" altLang="en-US" smtClean="0"/>
              <a:t>2019/3/10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80BD9-9EA5-4FF8-936D-B37F7968B98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318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テキスト ボックス 28">
            <a:extLst>
              <a:ext uri="{FF2B5EF4-FFF2-40B4-BE49-F238E27FC236}">
                <a16:creationId xmlns:a16="http://schemas.microsoft.com/office/drawing/2014/main" id="{C2B16B2B-1BE6-3241-A8F9-9B804CE97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41926" y="8697416"/>
            <a:ext cx="30089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Supplemental Figure</a:t>
            </a:r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801927FB-6CCB-7D4F-8B9C-833F7188918D}"/>
              </a:ext>
            </a:extLst>
          </p:cNvPr>
          <p:cNvGrpSpPr/>
          <p:nvPr/>
        </p:nvGrpSpPr>
        <p:grpSpPr>
          <a:xfrm>
            <a:off x="836712" y="1199999"/>
            <a:ext cx="5212610" cy="4113041"/>
            <a:chOff x="1080000" y="1214959"/>
            <a:chExt cx="5212610" cy="4113041"/>
          </a:xfrm>
        </p:grpSpPr>
        <p:pic>
          <p:nvPicPr>
            <p:cNvPr id="5" name="図 4">
              <a:extLst>
                <a:ext uri="{FF2B5EF4-FFF2-40B4-BE49-F238E27FC236}">
                  <a16:creationId xmlns:a16="http://schemas.microsoft.com/office/drawing/2014/main" id="{6932CFB4-D2E2-7543-B692-6F80C167454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55" t="20299" r="14386" b="21855"/>
            <a:stretch/>
          </p:blipFill>
          <p:spPr>
            <a:xfrm>
              <a:off x="1080000" y="3276000"/>
              <a:ext cx="2584610" cy="2052000"/>
            </a:xfrm>
            <a:prstGeom prst="rect">
              <a:avLst/>
            </a:prstGeom>
          </p:spPr>
        </p:pic>
        <p:pic>
          <p:nvPicPr>
            <p:cNvPr id="7" name="図 6">
              <a:extLst>
                <a:ext uri="{FF2B5EF4-FFF2-40B4-BE49-F238E27FC236}">
                  <a16:creationId xmlns:a16="http://schemas.microsoft.com/office/drawing/2014/main" id="{A8D13DFA-DA77-534A-981F-1F9A8F91E64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6702" t="25975" r="16702" b="21153"/>
            <a:stretch/>
          </p:blipFill>
          <p:spPr>
            <a:xfrm>
              <a:off x="3708000" y="3276000"/>
              <a:ext cx="2584610" cy="2052000"/>
            </a:xfrm>
            <a:prstGeom prst="rect">
              <a:avLst/>
            </a:prstGeom>
          </p:spPr>
        </p:pic>
        <p:pic>
          <p:nvPicPr>
            <p:cNvPr id="10" name="図 9" descr="室内, 床 が含まれている画像&#10;&#10;&#10;&#10;自動的に生成された説明">
              <a:extLst>
                <a:ext uri="{FF2B5EF4-FFF2-40B4-BE49-F238E27FC236}">
                  <a16:creationId xmlns:a16="http://schemas.microsoft.com/office/drawing/2014/main" id="{1B72B34F-31AB-1240-8A82-97560F73E02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391" t="26936" r="28046" b="24633"/>
            <a:stretch/>
          </p:blipFill>
          <p:spPr>
            <a:xfrm>
              <a:off x="1080000" y="1214959"/>
              <a:ext cx="2584610" cy="2016225"/>
            </a:xfrm>
            <a:prstGeom prst="rect">
              <a:avLst/>
            </a:prstGeom>
          </p:spPr>
        </p:pic>
        <p:pic>
          <p:nvPicPr>
            <p:cNvPr id="12" name="図 11" descr="室内, 座っている が含まれている画像&#10;&#10;&#10;&#10;自動的に生成された説明">
              <a:extLst>
                <a:ext uri="{FF2B5EF4-FFF2-40B4-BE49-F238E27FC236}">
                  <a16:creationId xmlns:a16="http://schemas.microsoft.com/office/drawing/2014/main" id="{18AD0734-6CF4-1B47-AF7F-F613B1EA23B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5419" t="25440" r="21222" b="19062"/>
            <a:stretch/>
          </p:blipFill>
          <p:spPr>
            <a:xfrm>
              <a:off x="3708000" y="1214959"/>
              <a:ext cx="2584610" cy="2016225"/>
            </a:xfrm>
            <a:prstGeom prst="rect">
              <a:avLst/>
            </a:prstGeom>
          </p:spPr>
        </p:pic>
        <p:sp>
          <p:nvSpPr>
            <p:cNvPr id="15" name="テキスト ボックス 14">
              <a:extLst>
                <a:ext uri="{FF2B5EF4-FFF2-40B4-BE49-F238E27FC236}">
                  <a16:creationId xmlns:a16="http://schemas.microsoft.com/office/drawing/2014/main" id="{7BE8E00B-3EFB-DD4B-990D-6CDFE1B8D397}"/>
                </a:ext>
              </a:extLst>
            </p:cNvPr>
            <p:cNvSpPr txBox="1"/>
            <p:nvPr/>
          </p:nvSpPr>
          <p:spPr>
            <a:xfrm>
              <a:off x="1083600" y="1214959"/>
              <a:ext cx="36771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ja-JP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a</a:t>
              </a:r>
              <a:endParaRPr kumimoji="1"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sp>
          <p:nvSpPr>
            <p:cNvPr id="19" name="テキスト ボックス 18">
              <a:extLst>
                <a:ext uri="{FF2B5EF4-FFF2-40B4-BE49-F238E27FC236}">
                  <a16:creationId xmlns:a16="http://schemas.microsoft.com/office/drawing/2014/main" id="{0E68CCC8-2847-DE4A-9C59-99A3D583C7BB}"/>
                </a:ext>
              </a:extLst>
            </p:cNvPr>
            <p:cNvSpPr txBox="1"/>
            <p:nvPr/>
          </p:nvSpPr>
          <p:spPr>
            <a:xfrm>
              <a:off x="3710342" y="1214959"/>
              <a:ext cx="36771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b</a:t>
              </a:r>
              <a:endParaRPr kumimoji="1"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B1E68596-2DEA-5A49-B23B-079BA0F970B7}"/>
                </a:ext>
              </a:extLst>
            </p:cNvPr>
            <p:cNvSpPr txBox="1"/>
            <p:nvPr/>
          </p:nvSpPr>
          <p:spPr>
            <a:xfrm>
              <a:off x="1081488" y="3276000"/>
              <a:ext cx="36771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kumimoji="1" lang="en-US" altLang="ja-JP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c</a:t>
              </a:r>
              <a:endParaRPr kumimoji="1"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ACBB05AF-C760-E949-8359-2D3065050389}"/>
                </a:ext>
              </a:extLst>
            </p:cNvPr>
            <p:cNvSpPr txBox="1"/>
            <p:nvPr/>
          </p:nvSpPr>
          <p:spPr>
            <a:xfrm>
              <a:off x="3710342" y="3276000"/>
              <a:ext cx="367719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ja-JP" b="1" dirty="0">
                  <a:latin typeface="Arial" panose="020B0604020202020204" pitchFamily="34" charset="0"/>
                  <a:ea typeface="ＭＳ ゴシック" panose="020B0609070205080204" pitchFamily="49" charset="-128"/>
                  <a:cs typeface="Arial" panose="020B0604020202020204" pitchFamily="34" charset="0"/>
                </a:rPr>
                <a:t>d</a:t>
              </a:r>
              <a:endParaRPr kumimoji="1" lang="ja-JP" altLang="en-US" b="1" dirty="0"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endParaRPr>
            </a:p>
          </p:txBody>
        </p:sp>
      </p:grp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E0C5CD1-35FF-6149-8C10-CB7D52F0D10D}"/>
              </a:ext>
            </a:extLst>
          </p:cNvPr>
          <p:cNvSpPr/>
          <p:nvPr/>
        </p:nvSpPr>
        <p:spPr>
          <a:xfrm>
            <a:off x="816976" y="5381820"/>
            <a:ext cx="52086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Removed lateral menisci (a, b) and 3D-reconstructed menisci using SYNAPSE VINCENT based on open MRI scans (c, d). </a:t>
            </a:r>
            <a:endParaRPr lang="ja-JP" altLang="ja-JP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16572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28"/>
          <p:cNvSpPr txBox="1">
            <a:spLocks noChangeArrowheads="1"/>
          </p:cNvSpPr>
          <p:nvPr/>
        </p:nvSpPr>
        <p:spPr bwMode="auto">
          <a:xfrm>
            <a:off x="1941926" y="8697416"/>
            <a:ext cx="300896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ja-JP" sz="2000" dirty="0">
                <a:latin typeface="Arial" panose="020B0604020202020204" pitchFamily="34" charset="0"/>
                <a:cs typeface="Arial" panose="020B0604020202020204" pitchFamily="34" charset="0"/>
              </a:rPr>
              <a:t>Supplemental Table </a:t>
            </a:r>
          </a:p>
        </p:txBody>
      </p:sp>
      <p:graphicFrame>
        <p:nvGraphicFramePr>
          <p:cNvPr id="10" name="表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972490"/>
              </p:ext>
            </p:extLst>
          </p:nvPr>
        </p:nvGraphicFramePr>
        <p:xfrm>
          <a:off x="224645" y="3280680"/>
          <a:ext cx="6408710" cy="829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2147">
                  <a:extLst>
                    <a:ext uri="{9D8B030D-6E8A-4147-A177-3AD203B41FA5}">
                      <a16:colId xmlns:a16="http://schemas.microsoft.com/office/drawing/2014/main" val="3882974123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44013569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2107">
                  <a:extLst>
                    <a:ext uri="{9D8B030D-6E8A-4147-A177-3AD203B41FA5}">
                      <a16:colId xmlns:a16="http://schemas.microsoft.com/office/drawing/2014/main" val="2537488165"/>
                    </a:ext>
                  </a:extLst>
                </a:gridCol>
              </a:tblGrid>
              <a:tr h="25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Water suspension volume (mm</a:t>
                      </a:r>
                      <a:r>
                        <a:rPr kumimoji="1" lang="en-US" altLang="ja-JP" sz="1200" b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3D MRI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volume (mm</a:t>
                      </a:r>
                      <a:r>
                        <a:rPr kumimoji="1" lang="en-US" altLang="ja-JP" sz="1200" b="0" baseline="300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kumimoji="1" lang="en-US" altLang="ja-JP" sz="12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i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Correlation coefficient 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kumimoji="1" lang="en-US" altLang="ja-JP" sz="12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%Error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9061734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Lateral meniscus</a:t>
                      </a:r>
                    </a:p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 (n = 6)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3016 ± 758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2901 ± 606</a:t>
                      </a:r>
                      <a:endParaRPr lang="en-US" altLang="ja-JP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ＭＳ Ｐゴシック" panose="020B060007020508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0.982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</a:pPr>
                      <a:r>
                        <a:rPr lang="en-US" altLang="ja-JP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ＭＳ Ｐゴシック" panose="020B0600070205080204" pitchFamily="50" charset="-128"/>
                          <a:cs typeface="Times New Roman" panose="02020603050405020304" pitchFamily="18" charset="0"/>
                        </a:rPr>
                        <a:t>4.6</a:t>
                      </a:r>
                    </a:p>
                  </a:txBody>
                  <a:tcPr marL="6350" marR="6350" marT="635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0357341"/>
                  </a:ext>
                </a:extLst>
              </a:tr>
            </a:tbl>
          </a:graphicData>
        </a:graphic>
      </p:graphicFrame>
      <p:sp>
        <p:nvSpPr>
          <p:cNvPr id="7" name="正方形/長方形 6"/>
          <p:cNvSpPr>
            <a:spLocks noChangeArrowheads="1"/>
          </p:cNvSpPr>
          <p:nvPr/>
        </p:nvSpPr>
        <p:spPr bwMode="auto">
          <a:xfrm>
            <a:off x="188640" y="2951018"/>
            <a:ext cx="64447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kumimoji="1"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kumimoji="1"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Table. The validation analysis in calculated volume by 3D MRI and water suspension methods.  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192652" y="4162653"/>
            <a:ext cx="62646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 values are displayed as a mean </a:t>
            </a:r>
            <a:r>
              <a:rPr lang="en-US" altLang="ja-JP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± standard deviation</a:t>
            </a:r>
            <a:r>
              <a:rPr lang="en-US" altLang="ja-JP" sz="1200" dirty="0">
                <a:solidFill>
                  <a:srgbClr val="000000"/>
                </a:solidFill>
                <a:latin typeface="Times New Roman"/>
                <a:cs typeface="Times New Roman"/>
              </a:rPr>
              <a:t>.</a:t>
            </a:r>
            <a:r>
              <a:rPr lang="ja-JP" altLang="ja-JP" sz="120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altLang="ja-JP" sz="1200" dirty="0">
              <a:solidFill>
                <a:srgbClr val="000000"/>
              </a:solidFill>
              <a:latin typeface="Times New Roman"/>
              <a:cs typeface="Times New Roman"/>
            </a:endParaRPr>
          </a:p>
          <a:p>
            <a:r>
              <a:rPr lang="en-US" altLang="ja-JP" sz="1200" dirty="0">
                <a:solidFill>
                  <a:srgbClr val="000000"/>
                </a:solidFill>
                <a:latin typeface="Times New Roman"/>
                <a:cs typeface="Times New Roman"/>
              </a:rPr>
              <a:t>Water suspension method were repeated 3 times.</a:t>
            </a:r>
          </a:p>
          <a:p>
            <a:r>
              <a:rPr lang="en-US" altLang="ja-JP" sz="1200" dirty="0">
                <a:solidFill>
                  <a:srgbClr val="000000"/>
                </a:solidFill>
                <a:latin typeface="Times New Roman"/>
                <a:cs typeface="Times New Roman"/>
              </a:rPr>
              <a:t>The 3D MRI measurements were performed by three observers.</a:t>
            </a:r>
            <a:r>
              <a:rPr lang="en" altLang="ja-JP" sz="1200" dirty="0">
                <a:solidFill>
                  <a:srgbClr val="000000"/>
                </a:solidFill>
                <a:latin typeface="Times New Roman"/>
                <a:cs typeface="Times New Roman"/>
              </a:rPr>
              <a:t> </a:t>
            </a:r>
            <a:endParaRPr lang="en-US" altLang="ja-JP" sz="1200" dirty="0"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34700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bg1"/>
          </a:solidFill>
          <a:prstDash val="sysDash"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48917</TotalTime>
  <Words>112</Words>
  <Application>Microsoft Macintosh PowerPoint</Application>
  <PresentationFormat>A4 210 x 297 mm</PresentationFormat>
  <Paragraphs>24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Office ​​テーマ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岡﨑 良紀</cp:lastModifiedBy>
  <cp:revision>517</cp:revision>
  <cp:lastPrinted>2019-02-17T10:51:31Z</cp:lastPrinted>
  <dcterms:created xsi:type="dcterms:W3CDTF">2014-01-30T08:38:12Z</dcterms:created>
  <dcterms:modified xsi:type="dcterms:W3CDTF">2019-03-10T05:43:22Z</dcterms:modified>
</cp:coreProperties>
</file>