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318" r:id="rId2"/>
    <p:sldId id="315" r:id="rId3"/>
    <p:sldId id="328" r:id="rId4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A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717" autoAdjust="0"/>
    <p:restoredTop sz="96226" autoAdjust="0"/>
  </p:normalViewPr>
  <p:slideViewPr>
    <p:cSldViewPr snapToGrid="0" snapToObjects="1">
      <p:cViewPr>
        <p:scale>
          <a:sx n="85" d="100"/>
          <a:sy n="85" d="100"/>
        </p:scale>
        <p:origin x="-2208" y="-8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D6A6A-143D-B94D-B2B0-F58F0CEDB42B}" type="datetimeFigureOut">
              <a:rPr lang="fr-FR" smtClean="0"/>
              <a:t>30-11-17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6000C-008E-E940-8976-BD95C15B87D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390318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Cliquez pour modifier les styles du texte du masque</a:t>
            </a:r>
          </a:p>
          <a:p>
            <a:pPr lvl="1"/>
            <a:r>
              <a:rPr lang="it-IT" smtClean="0"/>
              <a:t>Deuxième niveau</a:t>
            </a:r>
          </a:p>
          <a:p>
            <a:pPr lvl="2"/>
            <a:r>
              <a:rPr lang="it-IT" smtClean="0"/>
              <a:t>Troisième niveau</a:t>
            </a:r>
          </a:p>
          <a:p>
            <a:pPr lvl="3"/>
            <a:r>
              <a:rPr lang="it-IT" smtClean="0"/>
              <a:t>Quatrième niveau</a:t>
            </a:r>
          </a:p>
          <a:p>
            <a:pPr lvl="4"/>
            <a:r>
              <a:rPr lang="it-IT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D6A6A-143D-B94D-B2B0-F58F0CEDB42B}" type="datetimeFigureOut">
              <a:rPr lang="fr-FR" smtClean="0"/>
              <a:t>30-11-17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6000C-008E-E940-8976-BD95C15B87D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925330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Cliquez pour modifier les styles du texte du masque</a:t>
            </a:r>
          </a:p>
          <a:p>
            <a:pPr lvl="1"/>
            <a:r>
              <a:rPr lang="it-IT" smtClean="0"/>
              <a:t>Deuxième niveau</a:t>
            </a:r>
          </a:p>
          <a:p>
            <a:pPr lvl="2"/>
            <a:r>
              <a:rPr lang="it-IT" smtClean="0"/>
              <a:t>Troisième niveau</a:t>
            </a:r>
          </a:p>
          <a:p>
            <a:pPr lvl="3"/>
            <a:r>
              <a:rPr lang="it-IT" smtClean="0"/>
              <a:t>Quatrième niveau</a:t>
            </a:r>
          </a:p>
          <a:p>
            <a:pPr lvl="4"/>
            <a:r>
              <a:rPr lang="it-IT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D6A6A-143D-B94D-B2B0-F58F0CEDB42B}" type="datetimeFigureOut">
              <a:rPr lang="fr-FR" smtClean="0"/>
              <a:t>30-11-17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6000C-008E-E940-8976-BD95C15B87D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57075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Cliquez pour modifier les styles du texte du masque</a:t>
            </a:r>
          </a:p>
          <a:p>
            <a:pPr lvl="1"/>
            <a:r>
              <a:rPr lang="it-IT" smtClean="0"/>
              <a:t>Deuxième niveau</a:t>
            </a:r>
          </a:p>
          <a:p>
            <a:pPr lvl="2"/>
            <a:r>
              <a:rPr lang="it-IT" smtClean="0"/>
              <a:t>Troisième niveau</a:t>
            </a:r>
          </a:p>
          <a:p>
            <a:pPr lvl="3"/>
            <a:r>
              <a:rPr lang="it-IT" smtClean="0"/>
              <a:t>Quatrième niveau</a:t>
            </a:r>
          </a:p>
          <a:p>
            <a:pPr lvl="4"/>
            <a:r>
              <a:rPr lang="it-IT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D6A6A-143D-B94D-B2B0-F58F0CEDB42B}" type="datetimeFigureOut">
              <a:rPr lang="fr-FR" smtClean="0"/>
              <a:t>30-11-17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6000C-008E-E940-8976-BD95C15B87D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572668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D6A6A-143D-B94D-B2B0-F58F0CEDB42B}" type="datetimeFigureOut">
              <a:rPr lang="fr-FR" smtClean="0"/>
              <a:t>30-11-17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6000C-008E-E940-8976-BD95C15B87D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631978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Cliquez pour modifier les styles du texte du masque</a:t>
            </a:r>
          </a:p>
          <a:p>
            <a:pPr lvl="1"/>
            <a:r>
              <a:rPr lang="it-IT" smtClean="0"/>
              <a:t>Deuxième niveau</a:t>
            </a:r>
          </a:p>
          <a:p>
            <a:pPr lvl="2"/>
            <a:r>
              <a:rPr lang="it-IT" smtClean="0"/>
              <a:t>Troisième niveau</a:t>
            </a:r>
          </a:p>
          <a:p>
            <a:pPr lvl="3"/>
            <a:r>
              <a:rPr lang="it-IT" smtClean="0"/>
              <a:t>Quatrième niveau</a:t>
            </a:r>
          </a:p>
          <a:p>
            <a:pPr lvl="4"/>
            <a:r>
              <a:rPr lang="it-IT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Cliquez pour modifier les styles du texte du masque</a:t>
            </a:r>
          </a:p>
          <a:p>
            <a:pPr lvl="1"/>
            <a:r>
              <a:rPr lang="it-IT" smtClean="0"/>
              <a:t>Deuxième niveau</a:t>
            </a:r>
          </a:p>
          <a:p>
            <a:pPr lvl="2"/>
            <a:r>
              <a:rPr lang="it-IT" smtClean="0"/>
              <a:t>Troisième niveau</a:t>
            </a:r>
          </a:p>
          <a:p>
            <a:pPr lvl="3"/>
            <a:r>
              <a:rPr lang="it-IT" smtClean="0"/>
              <a:t>Quatrième niveau</a:t>
            </a:r>
          </a:p>
          <a:p>
            <a:pPr lvl="4"/>
            <a:r>
              <a:rPr lang="it-IT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D6A6A-143D-B94D-B2B0-F58F0CEDB42B}" type="datetimeFigureOut">
              <a:rPr lang="fr-FR" smtClean="0"/>
              <a:t>30-11-17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6000C-008E-E940-8976-BD95C15B87D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161400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Cliquez pour modifier les styles du texte du masque</a:t>
            </a:r>
          </a:p>
          <a:p>
            <a:pPr lvl="1"/>
            <a:r>
              <a:rPr lang="it-IT" smtClean="0"/>
              <a:t>Deuxième niveau</a:t>
            </a:r>
          </a:p>
          <a:p>
            <a:pPr lvl="2"/>
            <a:r>
              <a:rPr lang="it-IT" smtClean="0"/>
              <a:t>Troisième niveau</a:t>
            </a:r>
          </a:p>
          <a:p>
            <a:pPr lvl="3"/>
            <a:r>
              <a:rPr lang="it-IT" smtClean="0"/>
              <a:t>Quatrième niveau</a:t>
            </a:r>
          </a:p>
          <a:p>
            <a:pPr lvl="4"/>
            <a:r>
              <a:rPr lang="it-IT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Cliquez pour modifier les styles du texte du masque</a:t>
            </a:r>
          </a:p>
          <a:p>
            <a:pPr lvl="1"/>
            <a:r>
              <a:rPr lang="it-IT" smtClean="0"/>
              <a:t>Deuxième niveau</a:t>
            </a:r>
          </a:p>
          <a:p>
            <a:pPr lvl="2"/>
            <a:r>
              <a:rPr lang="it-IT" smtClean="0"/>
              <a:t>Troisième niveau</a:t>
            </a:r>
          </a:p>
          <a:p>
            <a:pPr lvl="3"/>
            <a:r>
              <a:rPr lang="it-IT" smtClean="0"/>
              <a:t>Quatrième niveau</a:t>
            </a:r>
          </a:p>
          <a:p>
            <a:pPr lvl="4"/>
            <a:r>
              <a:rPr lang="it-IT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D6A6A-143D-B94D-B2B0-F58F0CEDB42B}" type="datetimeFigureOut">
              <a:rPr lang="fr-FR" smtClean="0"/>
              <a:t>30-11-17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6000C-008E-E940-8976-BD95C15B87D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469111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D6A6A-143D-B94D-B2B0-F58F0CEDB42B}" type="datetimeFigureOut">
              <a:rPr lang="fr-FR" smtClean="0"/>
              <a:t>30-11-17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6000C-008E-E940-8976-BD95C15B87D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763139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D6A6A-143D-B94D-B2B0-F58F0CEDB42B}" type="datetimeFigureOut">
              <a:rPr lang="fr-FR" smtClean="0"/>
              <a:t>30-11-17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6000C-008E-E940-8976-BD95C15B87D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457069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Cliquez pour modifier les styles du texte du masque</a:t>
            </a:r>
          </a:p>
          <a:p>
            <a:pPr lvl="1"/>
            <a:r>
              <a:rPr lang="it-IT" smtClean="0"/>
              <a:t>Deuxième niveau</a:t>
            </a:r>
          </a:p>
          <a:p>
            <a:pPr lvl="2"/>
            <a:r>
              <a:rPr lang="it-IT" smtClean="0"/>
              <a:t>Troisième niveau</a:t>
            </a:r>
          </a:p>
          <a:p>
            <a:pPr lvl="3"/>
            <a:r>
              <a:rPr lang="it-IT" smtClean="0"/>
              <a:t>Quatrième niveau</a:t>
            </a:r>
          </a:p>
          <a:p>
            <a:pPr lvl="4"/>
            <a:r>
              <a:rPr lang="it-IT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D6A6A-143D-B94D-B2B0-F58F0CEDB42B}" type="datetimeFigureOut">
              <a:rPr lang="fr-FR" smtClean="0"/>
              <a:t>30-11-17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6000C-008E-E940-8976-BD95C15B87D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415854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Faire glisser l'image vers l'espace réservé ou cliquer sur l'icône pour l'ajouter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D6A6A-143D-B94D-B2B0-F58F0CEDB42B}" type="datetimeFigureOut">
              <a:rPr lang="fr-FR" smtClean="0"/>
              <a:t>30-11-17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6000C-008E-E940-8976-BD95C15B87D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661003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Cliquez pour modifier les styles du texte du masque</a:t>
            </a:r>
          </a:p>
          <a:p>
            <a:pPr lvl="1"/>
            <a:r>
              <a:rPr lang="it-IT" smtClean="0"/>
              <a:t>Deuxième niveau</a:t>
            </a:r>
          </a:p>
          <a:p>
            <a:pPr lvl="2"/>
            <a:r>
              <a:rPr lang="it-IT" smtClean="0"/>
              <a:t>Troisième niveau</a:t>
            </a:r>
          </a:p>
          <a:p>
            <a:pPr lvl="3"/>
            <a:r>
              <a:rPr lang="it-IT" smtClean="0"/>
              <a:t>Quatrième niveau</a:t>
            </a:r>
          </a:p>
          <a:p>
            <a:pPr lvl="4"/>
            <a:r>
              <a:rPr lang="it-IT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9D6A6A-143D-B94D-B2B0-F58F0CEDB42B}" type="datetimeFigureOut">
              <a:rPr lang="fr-FR" smtClean="0"/>
              <a:t>30-11-17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66000C-008E-E940-8976-BD95C15B87D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460315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er 3"/>
          <p:cNvGrpSpPr/>
          <p:nvPr/>
        </p:nvGrpSpPr>
        <p:grpSpPr>
          <a:xfrm>
            <a:off x="403735" y="1255966"/>
            <a:ext cx="8575912" cy="3943563"/>
            <a:chOff x="11763" y="1025519"/>
            <a:chExt cx="8393444" cy="5110548"/>
          </a:xfrm>
        </p:grpSpPr>
        <p:sp>
          <p:nvSpPr>
            <p:cNvPr id="9" name="Rectangle 8"/>
            <p:cNvSpPr/>
            <p:nvPr/>
          </p:nvSpPr>
          <p:spPr>
            <a:xfrm>
              <a:off x="11763" y="1025519"/>
              <a:ext cx="8393444" cy="511054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fr-FR" dirty="0">
                <a:solidFill>
                  <a:srgbClr val="000000"/>
                </a:solidFill>
                <a:latin typeface="Georgia"/>
                <a:cs typeface="Georgia"/>
              </a:endParaRPr>
            </a:p>
          </p:txBody>
        </p:sp>
        <p:sp>
          <p:nvSpPr>
            <p:cNvPr id="5" name="ZoneTexte 4"/>
            <p:cNvSpPr txBox="1"/>
            <p:nvPr/>
          </p:nvSpPr>
          <p:spPr>
            <a:xfrm>
              <a:off x="201552" y="1206973"/>
              <a:ext cx="7156823" cy="482613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2800" dirty="0" smtClean="0">
                  <a:latin typeface="Georgia"/>
                  <a:cs typeface="Georgia"/>
                </a:rPr>
                <a:t>Key points</a:t>
              </a:r>
            </a:p>
            <a:p>
              <a:endParaRPr lang="fr-FR" sz="2800" dirty="0" smtClean="0">
                <a:latin typeface="Georgia"/>
                <a:cs typeface="Georgia"/>
              </a:endParaRPr>
            </a:p>
            <a:p>
              <a:endParaRPr lang="fr-FR" dirty="0" smtClean="0">
                <a:latin typeface="Georgia"/>
                <a:cs typeface="Georgia"/>
              </a:endParaRPr>
            </a:p>
            <a:p>
              <a:r>
                <a:rPr lang="fr-FR" dirty="0" smtClean="0">
                  <a:latin typeface="Georgia"/>
                  <a:cs typeface="Georgia"/>
                </a:rPr>
                <a:t>1. </a:t>
              </a:r>
              <a:r>
                <a:rPr lang="fr-FR" dirty="0" err="1" smtClean="0">
                  <a:latin typeface="Georgia"/>
                  <a:cs typeface="Georgia"/>
                </a:rPr>
                <a:t>Lumbar</a:t>
              </a:r>
              <a:r>
                <a:rPr lang="fr-FR" dirty="0" smtClean="0">
                  <a:latin typeface="Georgia"/>
                  <a:cs typeface="Georgia"/>
                </a:rPr>
                <a:t> </a:t>
              </a:r>
              <a:r>
                <a:rPr lang="fr-FR" dirty="0" err="1" smtClean="0">
                  <a:latin typeface="Georgia"/>
                  <a:cs typeface="Georgia"/>
                </a:rPr>
                <a:t>stenosis</a:t>
              </a:r>
              <a:r>
                <a:rPr lang="fr-FR" dirty="0" smtClean="0">
                  <a:latin typeface="Georgia"/>
                  <a:cs typeface="Georgia"/>
                </a:rPr>
                <a:t> </a:t>
              </a:r>
              <a:r>
                <a:rPr lang="fr-FR" dirty="0" err="1" smtClean="0">
                  <a:latin typeface="Georgia"/>
                  <a:cs typeface="Georgia"/>
                </a:rPr>
                <a:t>with</a:t>
              </a:r>
              <a:r>
                <a:rPr lang="fr-FR" dirty="0" smtClean="0">
                  <a:latin typeface="Georgia"/>
                  <a:cs typeface="Georgia"/>
                </a:rPr>
                <a:t> </a:t>
              </a:r>
              <a:r>
                <a:rPr lang="fr-FR" dirty="0" err="1" smtClean="0">
                  <a:latin typeface="Georgia"/>
                  <a:cs typeface="Georgia"/>
                </a:rPr>
                <a:t>degenerative</a:t>
              </a:r>
              <a:r>
                <a:rPr lang="fr-FR" dirty="0" smtClean="0">
                  <a:latin typeface="Georgia"/>
                  <a:cs typeface="Georgia"/>
                </a:rPr>
                <a:t> spondylolisthesis</a:t>
              </a:r>
            </a:p>
            <a:p>
              <a:endParaRPr lang="fr-FR" dirty="0" smtClean="0">
                <a:latin typeface="Georgia"/>
                <a:cs typeface="Georgia"/>
              </a:endParaRPr>
            </a:p>
            <a:p>
              <a:r>
                <a:rPr lang="fr-FR" dirty="0" smtClean="0">
                  <a:latin typeface="Georgia"/>
                  <a:cs typeface="Georgia"/>
                </a:rPr>
                <a:t>2. </a:t>
              </a:r>
              <a:r>
                <a:rPr lang="fr-FR" dirty="0" err="1" smtClean="0">
                  <a:latin typeface="Georgia"/>
                  <a:cs typeface="Georgia"/>
                </a:rPr>
                <a:t>Neurogenic</a:t>
              </a:r>
              <a:r>
                <a:rPr lang="fr-FR" dirty="0" smtClean="0">
                  <a:latin typeface="Georgia"/>
                  <a:cs typeface="Georgia"/>
                </a:rPr>
                <a:t> claudication </a:t>
              </a:r>
            </a:p>
            <a:p>
              <a:endParaRPr lang="fr-FR" dirty="0" smtClean="0">
                <a:latin typeface="Georgia"/>
                <a:cs typeface="Georgia"/>
              </a:endParaRPr>
            </a:p>
            <a:p>
              <a:r>
                <a:rPr lang="fr-FR" dirty="0">
                  <a:latin typeface="Georgia"/>
                  <a:cs typeface="Georgia"/>
                </a:rPr>
                <a:t>3</a:t>
              </a:r>
              <a:r>
                <a:rPr lang="fr-FR" dirty="0" smtClean="0">
                  <a:latin typeface="Georgia"/>
                  <a:cs typeface="Georgia"/>
                </a:rPr>
                <a:t>. </a:t>
              </a:r>
              <a:r>
                <a:rPr lang="fr-FR" dirty="0" err="1" smtClean="0">
                  <a:latin typeface="Georgia"/>
                  <a:cs typeface="Georgia"/>
                </a:rPr>
                <a:t>Decompression</a:t>
              </a:r>
              <a:r>
                <a:rPr lang="fr-FR" dirty="0" smtClean="0">
                  <a:latin typeface="Georgia"/>
                  <a:cs typeface="Georgia"/>
                </a:rPr>
                <a:t> </a:t>
              </a:r>
              <a:r>
                <a:rPr lang="fr-FR" dirty="0" err="1" smtClean="0">
                  <a:latin typeface="Georgia"/>
                  <a:cs typeface="Georgia"/>
                </a:rPr>
                <a:t>with</a:t>
              </a:r>
              <a:r>
                <a:rPr lang="fr-FR" dirty="0" smtClean="0">
                  <a:latin typeface="Georgia"/>
                  <a:cs typeface="Georgia"/>
                </a:rPr>
                <a:t> or </a:t>
              </a:r>
              <a:r>
                <a:rPr lang="fr-FR" dirty="0" err="1" smtClean="0">
                  <a:latin typeface="Georgia"/>
                  <a:cs typeface="Georgia"/>
                </a:rPr>
                <a:t>without</a:t>
              </a:r>
              <a:r>
                <a:rPr lang="fr-FR" dirty="0" smtClean="0">
                  <a:latin typeface="Georgia"/>
                  <a:cs typeface="Georgia"/>
                </a:rPr>
                <a:t> concomitant fusion</a:t>
              </a:r>
            </a:p>
            <a:p>
              <a:endParaRPr lang="fr-FR" dirty="0">
                <a:latin typeface="Georgia"/>
                <a:cs typeface="Georgia"/>
              </a:endParaRPr>
            </a:p>
            <a:p>
              <a:endParaRPr lang="fr-FR" dirty="0">
                <a:latin typeface="Georgia"/>
                <a:cs typeface="Georgia"/>
              </a:endParaRPr>
            </a:p>
            <a:p>
              <a:endParaRPr lang="fr-FR" dirty="0">
                <a:latin typeface="Georgia"/>
                <a:cs typeface="Georgia"/>
              </a:endParaRPr>
            </a:p>
            <a:p>
              <a:endParaRPr lang="fr-FR" dirty="0"/>
            </a:p>
          </p:txBody>
        </p:sp>
      </p:grpSp>
      <p:sp>
        <p:nvSpPr>
          <p:cNvPr id="8" name="Rectangle 7"/>
          <p:cNvSpPr/>
          <p:nvPr/>
        </p:nvSpPr>
        <p:spPr>
          <a:xfrm>
            <a:off x="403734" y="5528236"/>
            <a:ext cx="7141559" cy="98611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r-FR" dirty="0">
              <a:solidFill>
                <a:srgbClr val="000000"/>
              </a:solidFill>
              <a:latin typeface="Georgia"/>
              <a:cs typeface="Georgia"/>
            </a:endParaRPr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39529" y="5841999"/>
            <a:ext cx="1240118" cy="342970"/>
          </a:xfrm>
          <a:prstGeom prst="rect">
            <a:avLst/>
          </a:prstGeom>
        </p:spPr>
      </p:pic>
      <p:grpSp>
        <p:nvGrpSpPr>
          <p:cNvPr id="3" name="Grouper 2"/>
          <p:cNvGrpSpPr/>
          <p:nvPr/>
        </p:nvGrpSpPr>
        <p:grpSpPr>
          <a:xfrm>
            <a:off x="128494" y="343657"/>
            <a:ext cx="9015506" cy="821410"/>
            <a:chOff x="128494" y="1210235"/>
            <a:chExt cx="9015506" cy="821410"/>
          </a:xfrm>
        </p:grpSpPr>
        <p:cxnSp>
          <p:nvCxnSpPr>
            <p:cNvPr id="13" name="Connecteur droit 12"/>
            <p:cNvCxnSpPr/>
            <p:nvPr/>
          </p:nvCxnSpPr>
          <p:spPr>
            <a:xfrm>
              <a:off x="2211294" y="1410442"/>
              <a:ext cx="6932706" cy="0"/>
            </a:xfrm>
            <a:prstGeom prst="line">
              <a:avLst/>
            </a:prstGeom>
            <a:ln w="3175" cmpd="sng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pic>
          <p:nvPicPr>
            <p:cNvPr id="10" name="Image 9" descr="LOGO ESJ.png"/>
            <p:cNvPicPr>
              <a:picLocks noChangeAspect="1"/>
            </p:cNvPicPr>
            <p:nvPr/>
          </p:nvPicPr>
          <p:blipFill>
            <a:blip r:embed="rId3">
              <a:alphaModFix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8494" y="1210235"/>
              <a:ext cx="2202330" cy="82141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115637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403735" y="1255966"/>
            <a:ext cx="8575912" cy="39435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r-FR" dirty="0">
              <a:solidFill>
                <a:srgbClr val="000000"/>
              </a:solidFill>
              <a:latin typeface="Georgia"/>
              <a:cs typeface="Georgia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03734" y="5528236"/>
            <a:ext cx="7141559" cy="98611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 err="1" smtClean="0">
                <a:solidFill>
                  <a:schemeClr val="tx1"/>
                </a:solidFill>
                <a:latin typeface="Georgia"/>
                <a:cs typeface="Georgia"/>
              </a:rPr>
              <a:t>Forsth</a:t>
            </a:r>
            <a:r>
              <a:rPr lang="en-US" sz="1200" dirty="0">
                <a:solidFill>
                  <a:schemeClr val="tx1"/>
                </a:solidFill>
                <a:latin typeface="Georgia"/>
                <a:cs typeface="Georgia"/>
              </a:rPr>
              <a:t>, P., et al. (2016). A Randomized, Controlled Trial of Fusion Surgery for Lumbar Spinal Stenosis. New England Journal of Medicine 374(15): 1413-1423</a:t>
            </a:r>
            <a:r>
              <a:rPr lang="en-US" sz="1200" dirty="0" smtClean="0">
                <a:solidFill>
                  <a:schemeClr val="tx1"/>
                </a:solidFill>
                <a:latin typeface="Georgia"/>
                <a:cs typeface="Georgia"/>
              </a:rPr>
              <a:t>.</a:t>
            </a:r>
            <a:endParaRPr lang="nl-NL" sz="1200" dirty="0">
              <a:solidFill>
                <a:schemeClr val="tx1"/>
              </a:solidFill>
              <a:latin typeface="Georgia"/>
              <a:cs typeface="Georgia"/>
            </a:endParaRPr>
          </a:p>
          <a:p>
            <a:r>
              <a:rPr lang="en-US" sz="1200" dirty="0" err="1" smtClean="0">
                <a:solidFill>
                  <a:schemeClr val="tx1"/>
                </a:solidFill>
                <a:latin typeface="Georgia"/>
                <a:cs typeface="Georgia"/>
              </a:rPr>
              <a:t>Ghogawala</a:t>
            </a:r>
            <a:r>
              <a:rPr lang="en-US" sz="1200" dirty="0">
                <a:solidFill>
                  <a:schemeClr val="tx1"/>
                </a:solidFill>
                <a:latin typeface="Georgia"/>
                <a:cs typeface="Georgia"/>
              </a:rPr>
              <a:t>, Z., et al. (2016). Laminectomy plus Fusion versus Laminectomy Alone for Lumbar Spondylolisthesis. New England Journal of Medicine 374(15): 1424-1434.</a:t>
            </a:r>
            <a:endParaRPr lang="nl-NL" sz="1200" dirty="0">
              <a:solidFill>
                <a:schemeClr val="tx1"/>
              </a:solidFill>
              <a:latin typeface="Georgia"/>
              <a:cs typeface="Georgia"/>
            </a:endParaRPr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39529" y="5841999"/>
            <a:ext cx="1240118" cy="342970"/>
          </a:xfrm>
          <a:prstGeom prst="rect">
            <a:avLst/>
          </a:prstGeom>
        </p:spPr>
      </p:pic>
      <p:grpSp>
        <p:nvGrpSpPr>
          <p:cNvPr id="3" name="Grouper 2"/>
          <p:cNvGrpSpPr/>
          <p:nvPr/>
        </p:nvGrpSpPr>
        <p:grpSpPr>
          <a:xfrm>
            <a:off x="128494" y="343657"/>
            <a:ext cx="9015506" cy="821410"/>
            <a:chOff x="128494" y="1210235"/>
            <a:chExt cx="9015506" cy="821410"/>
          </a:xfrm>
        </p:grpSpPr>
        <p:cxnSp>
          <p:nvCxnSpPr>
            <p:cNvPr id="13" name="Connecteur droit 12"/>
            <p:cNvCxnSpPr/>
            <p:nvPr/>
          </p:nvCxnSpPr>
          <p:spPr>
            <a:xfrm>
              <a:off x="2211294" y="1410442"/>
              <a:ext cx="6932706" cy="0"/>
            </a:xfrm>
            <a:prstGeom prst="line">
              <a:avLst/>
            </a:prstGeom>
            <a:ln w="3175" cmpd="sng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pic>
          <p:nvPicPr>
            <p:cNvPr id="10" name="Image 9" descr="LOGO ESJ.png"/>
            <p:cNvPicPr>
              <a:picLocks noChangeAspect="1"/>
            </p:cNvPicPr>
            <p:nvPr/>
          </p:nvPicPr>
          <p:blipFill>
            <a:blip r:embed="rId3">
              <a:alphaModFix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8494" y="1210235"/>
              <a:ext cx="2202330" cy="821410"/>
            </a:xfrm>
            <a:prstGeom prst="rect">
              <a:avLst/>
            </a:prstGeom>
          </p:spPr>
        </p:pic>
      </p:grpSp>
      <p:pic>
        <p:nvPicPr>
          <p:cNvPr id="6" name="Picture 5" descr="Forest plot revised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735" y="2408519"/>
            <a:ext cx="8575912" cy="13698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16877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er 3"/>
          <p:cNvGrpSpPr/>
          <p:nvPr/>
        </p:nvGrpSpPr>
        <p:grpSpPr>
          <a:xfrm>
            <a:off x="403735" y="1255966"/>
            <a:ext cx="8575912" cy="4264225"/>
            <a:chOff x="11763" y="1025519"/>
            <a:chExt cx="8393444" cy="5526101"/>
          </a:xfrm>
        </p:grpSpPr>
        <p:sp>
          <p:nvSpPr>
            <p:cNvPr id="9" name="Rectangle 8"/>
            <p:cNvSpPr/>
            <p:nvPr/>
          </p:nvSpPr>
          <p:spPr>
            <a:xfrm>
              <a:off x="11763" y="1025519"/>
              <a:ext cx="8393444" cy="511054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fr-FR" dirty="0">
                <a:solidFill>
                  <a:srgbClr val="000000"/>
                </a:solidFill>
                <a:latin typeface="Georgia"/>
                <a:cs typeface="Georgia"/>
              </a:endParaRPr>
            </a:p>
          </p:txBody>
        </p:sp>
        <p:sp>
          <p:nvSpPr>
            <p:cNvPr id="5" name="ZoneTexte 4"/>
            <p:cNvSpPr txBox="1"/>
            <p:nvPr/>
          </p:nvSpPr>
          <p:spPr>
            <a:xfrm>
              <a:off x="201552" y="1206973"/>
              <a:ext cx="7156823" cy="534464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2800" dirty="0" err="1" smtClean="0">
                  <a:latin typeface="Georgia"/>
                  <a:cs typeface="Georgia"/>
                </a:rPr>
                <a:t>Take</a:t>
              </a:r>
              <a:r>
                <a:rPr lang="fr-FR" sz="2800" dirty="0" smtClean="0">
                  <a:latin typeface="Georgia"/>
                  <a:cs typeface="Georgia"/>
                </a:rPr>
                <a:t> Home Messages</a:t>
              </a:r>
            </a:p>
            <a:p>
              <a:endParaRPr lang="fr-FR" dirty="0" smtClean="0">
                <a:latin typeface="Georgia"/>
                <a:cs typeface="Georgia"/>
              </a:endParaRPr>
            </a:p>
            <a:p>
              <a:endParaRPr lang="fr-FR" dirty="0">
                <a:latin typeface="Georgia"/>
                <a:cs typeface="Georgia"/>
              </a:endParaRPr>
            </a:p>
            <a:p>
              <a:r>
                <a:rPr lang="fr-FR" dirty="0" smtClean="0">
                  <a:latin typeface="Georgia"/>
                  <a:cs typeface="Georgia"/>
                </a:rPr>
                <a:t>1. </a:t>
              </a:r>
              <a:r>
                <a:rPr lang="fr-FR" dirty="0" err="1" smtClean="0">
                  <a:latin typeface="Georgia"/>
                  <a:cs typeface="Georgia"/>
                </a:rPr>
                <a:t>Adding</a:t>
              </a:r>
              <a:r>
                <a:rPr lang="fr-FR" dirty="0" smtClean="0">
                  <a:latin typeface="Georgia"/>
                  <a:cs typeface="Georgia"/>
                </a:rPr>
                <a:t> fusion to a </a:t>
              </a:r>
              <a:r>
                <a:rPr lang="fr-FR" dirty="0" err="1" smtClean="0">
                  <a:latin typeface="Georgia"/>
                  <a:cs typeface="Georgia"/>
                </a:rPr>
                <a:t>decompression</a:t>
              </a:r>
              <a:r>
                <a:rPr lang="fr-FR" dirty="0" smtClean="0">
                  <a:latin typeface="Georgia"/>
                  <a:cs typeface="Georgia"/>
                </a:rPr>
                <a:t> </a:t>
              </a:r>
              <a:r>
                <a:rPr lang="fr-FR" dirty="0" err="1" smtClean="0">
                  <a:latin typeface="Georgia"/>
                  <a:cs typeface="Georgia"/>
                </a:rPr>
                <a:t>does</a:t>
              </a:r>
              <a:r>
                <a:rPr lang="fr-FR" dirty="0" smtClean="0">
                  <a:latin typeface="Georgia"/>
                  <a:cs typeface="Georgia"/>
                </a:rPr>
                <a:t> not lead to </a:t>
              </a:r>
              <a:r>
                <a:rPr lang="fr-FR" dirty="0" err="1" smtClean="0">
                  <a:latin typeface="Georgia"/>
                  <a:cs typeface="Georgia"/>
                </a:rPr>
                <a:t>better</a:t>
              </a:r>
              <a:r>
                <a:rPr lang="fr-FR" smtClean="0">
                  <a:latin typeface="Georgia"/>
                  <a:cs typeface="Georgia"/>
                </a:rPr>
                <a:t> </a:t>
              </a:r>
              <a:r>
                <a:rPr lang="fr-FR" smtClean="0">
                  <a:latin typeface="Georgia"/>
                  <a:cs typeface="Georgia"/>
                </a:rPr>
                <a:t>outcomes</a:t>
              </a:r>
              <a:r>
                <a:rPr lang="fr-FR" dirty="0" smtClean="0">
                  <a:latin typeface="Georgia"/>
                  <a:cs typeface="Georgia"/>
                </a:rPr>
                <a:t> </a:t>
              </a:r>
              <a:r>
                <a:rPr lang="fr-FR" dirty="0" err="1" smtClean="0">
                  <a:latin typeface="Georgia"/>
                  <a:cs typeface="Georgia"/>
                </a:rPr>
                <a:t>regarding</a:t>
              </a:r>
              <a:r>
                <a:rPr lang="fr-FR" dirty="0" smtClean="0">
                  <a:latin typeface="Georgia"/>
                  <a:cs typeface="Georgia"/>
                </a:rPr>
                <a:t> the ODI and </a:t>
              </a:r>
              <a:r>
                <a:rPr lang="fr-FR" dirty="0" err="1" smtClean="0">
                  <a:latin typeface="Georgia"/>
                  <a:cs typeface="Georgia"/>
                </a:rPr>
                <a:t>leg</a:t>
              </a:r>
              <a:r>
                <a:rPr lang="fr-FR" dirty="0" smtClean="0">
                  <a:latin typeface="Georgia"/>
                  <a:cs typeface="Georgia"/>
                </a:rPr>
                <a:t> pain. </a:t>
              </a:r>
            </a:p>
            <a:p>
              <a:endParaRPr lang="fr-FR" dirty="0">
                <a:latin typeface="Georgia"/>
                <a:cs typeface="Georgia"/>
              </a:endParaRPr>
            </a:p>
            <a:p>
              <a:r>
                <a:rPr lang="fr-FR" dirty="0" smtClean="0">
                  <a:latin typeface="Georgia"/>
                  <a:cs typeface="Georgia"/>
                </a:rPr>
                <a:t>2. </a:t>
              </a:r>
              <a:r>
                <a:rPr lang="fr-FR" dirty="0" err="1" smtClean="0">
                  <a:latin typeface="Georgia"/>
                  <a:cs typeface="Georgia"/>
                </a:rPr>
                <a:t>Decompression</a:t>
              </a:r>
              <a:r>
                <a:rPr lang="fr-FR" dirty="0" smtClean="0">
                  <a:latin typeface="Georgia"/>
                  <a:cs typeface="Georgia"/>
                </a:rPr>
                <a:t> </a:t>
              </a:r>
              <a:r>
                <a:rPr lang="fr-FR" dirty="0" err="1" smtClean="0">
                  <a:latin typeface="Georgia"/>
                  <a:cs typeface="Georgia"/>
                </a:rPr>
                <a:t>with</a:t>
              </a:r>
              <a:r>
                <a:rPr lang="fr-FR" dirty="0" smtClean="0">
                  <a:latin typeface="Georgia"/>
                  <a:cs typeface="Georgia"/>
                </a:rPr>
                <a:t> concomitant fusion </a:t>
              </a:r>
              <a:r>
                <a:rPr lang="fr-FR" dirty="0" err="1" smtClean="0">
                  <a:latin typeface="Georgia"/>
                  <a:cs typeface="Georgia"/>
                </a:rPr>
                <a:t>is</a:t>
              </a:r>
              <a:r>
                <a:rPr lang="fr-FR" dirty="0" smtClean="0">
                  <a:latin typeface="Georgia"/>
                  <a:cs typeface="Georgia"/>
                </a:rPr>
                <a:t> </a:t>
              </a:r>
              <a:r>
                <a:rPr lang="fr-FR" dirty="0" err="1" smtClean="0">
                  <a:latin typeface="Georgia"/>
                  <a:cs typeface="Georgia"/>
                </a:rPr>
                <a:t>presumably</a:t>
              </a:r>
              <a:r>
                <a:rPr lang="fr-FR" dirty="0" smtClean="0">
                  <a:latin typeface="Georgia"/>
                  <a:cs typeface="Georgia"/>
                </a:rPr>
                <a:t> </a:t>
              </a:r>
              <a:r>
                <a:rPr lang="fr-FR" dirty="0" err="1" smtClean="0">
                  <a:latin typeface="Georgia"/>
                  <a:cs typeface="Georgia"/>
                </a:rPr>
                <a:t>associated</a:t>
              </a:r>
              <a:r>
                <a:rPr lang="fr-FR" dirty="0" smtClean="0">
                  <a:latin typeface="Georgia"/>
                  <a:cs typeface="Georgia"/>
                </a:rPr>
                <a:t> </a:t>
              </a:r>
              <a:r>
                <a:rPr lang="fr-FR" dirty="0" err="1" smtClean="0">
                  <a:latin typeface="Georgia"/>
                  <a:cs typeface="Georgia"/>
                </a:rPr>
                <a:t>with</a:t>
              </a:r>
              <a:r>
                <a:rPr lang="fr-FR" dirty="0" smtClean="0">
                  <a:latin typeface="Georgia"/>
                  <a:cs typeface="Georgia"/>
                </a:rPr>
                <a:t> more complications </a:t>
              </a:r>
              <a:r>
                <a:rPr lang="fr-FR" dirty="0" err="1" smtClean="0">
                  <a:latin typeface="Georgia"/>
                  <a:cs typeface="Georgia"/>
                </a:rPr>
                <a:t>compared</a:t>
              </a:r>
              <a:r>
                <a:rPr lang="fr-FR" dirty="0" smtClean="0">
                  <a:latin typeface="Georgia"/>
                  <a:cs typeface="Georgia"/>
                </a:rPr>
                <a:t> to </a:t>
              </a:r>
              <a:r>
                <a:rPr lang="fr-FR" dirty="0" err="1" smtClean="0">
                  <a:latin typeface="Georgia"/>
                  <a:cs typeface="Georgia"/>
                </a:rPr>
                <a:t>decompression</a:t>
              </a:r>
              <a:r>
                <a:rPr lang="fr-FR" dirty="0" smtClean="0">
                  <a:latin typeface="Georgia"/>
                  <a:cs typeface="Georgia"/>
                </a:rPr>
                <a:t> </a:t>
              </a:r>
              <a:r>
                <a:rPr lang="fr-FR" dirty="0" err="1" smtClean="0">
                  <a:latin typeface="Georgia"/>
                  <a:cs typeface="Georgia"/>
                </a:rPr>
                <a:t>alone</a:t>
              </a:r>
              <a:r>
                <a:rPr lang="fr-FR" dirty="0" smtClean="0">
                  <a:latin typeface="Georgia"/>
                  <a:cs typeface="Georgia"/>
                </a:rPr>
                <a:t>. </a:t>
              </a:r>
            </a:p>
            <a:p>
              <a:endParaRPr lang="fr-FR" dirty="0">
                <a:latin typeface="Georgia"/>
                <a:cs typeface="Georgia"/>
              </a:endParaRPr>
            </a:p>
            <a:p>
              <a:r>
                <a:rPr lang="fr-FR" dirty="0" smtClean="0">
                  <a:latin typeface="Georgia"/>
                  <a:cs typeface="Georgia"/>
                </a:rPr>
                <a:t>3. </a:t>
              </a:r>
              <a:r>
                <a:rPr lang="fr-FR" dirty="0" err="1" smtClean="0">
                  <a:latin typeface="Georgia"/>
                  <a:cs typeface="Georgia"/>
                </a:rPr>
                <a:t>Decompression</a:t>
              </a:r>
              <a:r>
                <a:rPr lang="fr-FR" dirty="0" smtClean="0">
                  <a:latin typeface="Georgia"/>
                  <a:cs typeface="Georgia"/>
                </a:rPr>
                <a:t> </a:t>
              </a:r>
              <a:r>
                <a:rPr lang="fr-FR" dirty="0" err="1" smtClean="0">
                  <a:latin typeface="Georgia"/>
                  <a:cs typeface="Georgia"/>
                </a:rPr>
                <a:t>alone</a:t>
              </a:r>
              <a:r>
                <a:rPr lang="fr-FR" dirty="0" smtClean="0">
                  <a:latin typeface="Georgia"/>
                  <a:cs typeface="Georgia"/>
                </a:rPr>
                <a:t> </a:t>
              </a:r>
              <a:r>
                <a:rPr lang="fr-FR" dirty="0" err="1" smtClean="0">
                  <a:latin typeface="Georgia"/>
                  <a:cs typeface="Georgia"/>
                </a:rPr>
                <a:t>is</a:t>
              </a:r>
              <a:r>
                <a:rPr lang="fr-FR" dirty="0">
                  <a:latin typeface="Georgia"/>
                  <a:cs typeface="Georgia"/>
                </a:rPr>
                <a:t> </a:t>
              </a:r>
              <a:r>
                <a:rPr lang="fr-FR" dirty="0" err="1" smtClean="0">
                  <a:latin typeface="Georgia"/>
                  <a:cs typeface="Georgia"/>
                </a:rPr>
                <a:t>preferred</a:t>
              </a:r>
              <a:r>
                <a:rPr lang="fr-FR" dirty="0" smtClean="0">
                  <a:latin typeface="Georgia"/>
                  <a:cs typeface="Georgia"/>
                </a:rPr>
                <a:t> in patients </a:t>
              </a:r>
              <a:r>
                <a:rPr lang="fr-FR" dirty="0" err="1" smtClean="0">
                  <a:latin typeface="Georgia"/>
                  <a:cs typeface="Georgia"/>
                </a:rPr>
                <a:t>with</a:t>
              </a:r>
              <a:r>
                <a:rPr lang="fr-FR" dirty="0" smtClean="0">
                  <a:latin typeface="Georgia"/>
                  <a:cs typeface="Georgia"/>
                </a:rPr>
                <a:t> </a:t>
              </a:r>
              <a:r>
                <a:rPr lang="fr-FR" dirty="0" err="1" smtClean="0">
                  <a:latin typeface="Georgia"/>
                  <a:cs typeface="Georgia"/>
                </a:rPr>
                <a:t>low</a:t>
              </a:r>
              <a:r>
                <a:rPr lang="fr-FR" dirty="0" smtClean="0">
                  <a:latin typeface="Georgia"/>
                  <a:cs typeface="Georgia"/>
                </a:rPr>
                <a:t>-grade spondylolisthesis </a:t>
              </a:r>
              <a:r>
                <a:rPr lang="fr-FR" dirty="0" err="1" smtClean="0">
                  <a:latin typeface="Georgia"/>
                  <a:cs typeface="Georgia"/>
                </a:rPr>
                <a:t>with</a:t>
              </a:r>
              <a:r>
                <a:rPr lang="fr-FR" dirty="0" smtClean="0">
                  <a:latin typeface="Georgia"/>
                  <a:cs typeface="Georgia"/>
                </a:rPr>
                <a:t> </a:t>
              </a:r>
              <a:r>
                <a:rPr lang="fr-FR" dirty="0" err="1" smtClean="0">
                  <a:latin typeface="Georgia"/>
                  <a:cs typeface="Georgia"/>
                </a:rPr>
                <a:t>predominant</a:t>
              </a:r>
              <a:r>
                <a:rPr lang="fr-FR" dirty="0" smtClean="0">
                  <a:latin typeface="Georgia"/>
                  <a:cs typeface="Georgia"/>
                </a:rPr>
                <a:t> </a:t>
              </a:r>
              <a:r>
                <a:rPr lang="fr-FR" dirty="0" err="1" smtClean="0">
                  <a:latin typeface="Georgia"/>
                  <a:cs typeface="Georgia"/>
                </a:rPr>
                <a:t>leg</a:t>
              </a:r>
              <a:r>
                <a:rPr lang="fr-FR" dirty="0" smtClean="0">
                  <a:latin typeface="Georgia"/>
                  <a:cs typeface="Georgia"/>
                </a:rPr>
                <a:t> pain. </a:t>
              </a:r>
            </a:p>
            <a:p>
              <a:endParaRPr lang="fr-FR" dirty="0">
                <a:latin typeface="Georgia"/>
                <a:cs typeface="Georgia"/>
              </a:endParaRPr>
            </a:p>
            <a:p>
              <a:endParaRPr lang="fr-FR" dirty="0">
                <a:latin typeface="Georgia"/>
                <a:cs typeface="Georgia"/>
              </a:endParaRPr>
            </a:p>
            <a:p>
              <a:endParaRPr lang="fr-FR" dirty="0"/>
            </a:p>
          </p:txBody>
        </p:sp>
      </p:grpSp>
      <p:sp>
        <p:nvSpPr>
          <p:cNvPr id="8" name="Rectangle 7"/>
          <p:cNvSpPr/>
          <p:nvPr/>
        </p:nvSpPr>
        <p:spPr>
          <a:xfrm>
            <a:off x="403734" y="5334001"/>
            <a:ext cx="7335795" cy="13297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000" dirty="0" err="1">
                <a:solidFill>
                  <a:srgbClr val="000000"/>
                </a:solidFill>
                <a:latin typeface="Georgia"/>
                <a:cs typeface="Georgia"/>
              </a:rPr>
              <a:t>Forsth</a:t>
            </a:r>
            <a:r>
              <a:rPr lang="en-US" sz="1000" dirty="0">
                <a:solidFill>
                  <a:srgbClr val="000000"/>
                </a:solidFill>
                <a:latin typeface="Georgia"/>
                <a:cs typeface="Georgia"/>
              </a:rPr>
              <a:t>, P., et al. (2013). Does fusion improve the outcome after </a:t>
            </a:r>
            <a:r>
              <a:rPr lang="en-US" sz="1000" dirty="0" err="1">
                <a:solidFill>
                  <a:srgbClr val="000000"/>
                </a:solidFill>
                <a:latin typeface="Georgia"/>
                <a:cs typeface="Georgia"/>
              </a:rPr>
              <a:t>decompressive</a:t>
            </a:r>
            <a:r>
              <a:rPr lang="en-US" sz="1000" dirty="0">
                <a:solidFill>
                  <a:srgbClr val="000000"/>
                </a:solidFill>
                <a:latin typeface="Georgia"/>
                <a:cs typeface="Georgia"/>
              </a:rPr>
              <a:t> surgery for lumbar spinal stenosis?: A two-year follow-up study involving 5390 patients. Bone Joint J 95-B(7): 960-965</a:t>
            </a:r>
            <a:r>
              <a:rPr lang="en-US" sz="1000" dirty="0">
                <a:latin typeface="Georgia"/>
                <a:cs typeface="Georgia"/>
              </a:rPr>
              <a:t>.</a:t>
            </a:r>
            <a:r>
              <a:rPr lang="nl-NL" sz="1000" dirty="0">
                <a:latin typeface="Georgia"/>
                <a:cs typeface="Georgia"/>
              </a:rPr>
              <a:t> </a:t>
            </a:r>
            <a:endParaRPr lang="en-US" sz="1000" dirty="0" smtClean="0">
              <a:solidFill>
                <a:srgbClr val="000000"/>
              </a:solidFill>
              <a:latin typeface="Georgia"/>
              <a:cs typeface="Georgia"/>
            </a:endParaRPr>
          </a:p>
          <a:p>
            <a:r>
              <a:rPr lang="en-US" sz="1000" dirty="0" err="1" smtClean="0">
                <a:solidFill>
                  <a:srgbClr val="000000"/>
                </a:solidFill>
                <a:latin typeface="Georgia"/>
                <a:cs typeface="Georgia"/>
              </a:rPr>
              <a:t>Forsth</a:t>
            </a:r>
            <a:r>
              <a:rPr lang="en-US" sz="1000" dirty="0">
                <a:solidFill>
                  <a:srgbClr val="000000"/>
                </a:solidFill>
                <a:latin typeface="Georgia"/>
                <a:cs typeface="Georgia"/>
              </a:rPr>
              <a:t>, P., et al. (2016). A Randomized, Controlled Trial of Fusion Surgery for Lumbar Spinal Stenosis. New England Journal of Medicine 374(15): 1413-1423.</a:t>
            </a:r>
            <a:endParaRPr lang="nl-NL" sz="1000" dirty="0">
              <a:solidFill>
                <a:srgbClr val="000000"/>
              </a:solidFill>
              <a:latin typeface="Georgia"/>
              <a:cs typeface="Georgia"/>
            </a:endParaRPr>
          </a:p>
          <a:p>
            <a:r>
              <a:rPr lang="en-US" sz="1000" dirty="0" err="1">
                <a:solidFill>
                  <a:srgbClr val="000000"/>
                </a:solidFill>
                <a:latin typeface="Georgia"/>
                <a:cs typeface="Georgia"/>
              </a:rPr>
              <a:t>Ghogawala</a:t>
            </a:r>
            <a:r>
              <a:rPr lang="en-US" sz="1000" dirty="0">
                <a:solidFill>
                  <a:srgbClr val="000000"/>
                </a:solidFill>
                <a:latin typeface="Georgia"/>
                <a:cs typeface="Georgia"/>
              </a:rPr>
              <a:t>, Z., et al. (2016). Laminectomy plus Fusion versus Laminectomy Alone for Lumbar Spondylolisthesis. New England Journal of Medicine 374(15): 1424-1434</a:t>
            </a:r>
            <a:r>
              <a:rPr lang="en-US" sz="1000" dirty="0" smtClean="0">
                <a:solidFill>
                  <a:srgbClr val="000000"/>
                </a:solidFill>
                <a:latin typeface="Georgia"/>
                <a:cs typeface="Georgia"/>
              </a:rPr>
              <a:t>.</a:t>
            </a:r>
          </a:p>
          <a:p>
            <a:r>
              <a:rPr lang="en-US" sz="1000" dirty="0" err="1">
                <a:solidFill>
                  <a:srgbClr val="000000"/>
                </a:solidFill>
                <a:latin typeface="Georgia"/>
                <a:cs typeface="Georgia"/>
              </a:rPr>
              <a:t>Deyo</a:t>
            </a:r>
            <a:r>
              <a:rPr lang="en-US" sz="1000" dirty="0">
                <a:solidFill>
                  <a:srgbClr val="000000"/>
                </a:solidFill>
                <a:latin typeface="Georgia"/>
                <a:cs typeface="Georgia"/>
              </a:rPr>
              <a:t>, R. A., et al. (2010). Trends, Major Medical Complications, and Charges Associated With Surgery for Lumbar Spinal Stenosis in Older Adults. </a:t>
            </a:r>
            <a:r>
              <a:rPr lang="en-US" sz="1000" dirty="0" err="1">
                <a:solidFill>
                  <a:srgbClr val="000000"/>
                </a:solidFill>
                <a:latin typeface="Georgia"/>
                <a:cs typeface="Georgia"/>
              </a:rPr>
              <a:t>Jama</a:t>
            </a:r>
            <a:r>
              <a:rPr lang="en-US" sz="1000" dirty="0">
                <a:solidFill>
                  <a:srgbClr val="000000"/>
                </a:solidFill>
                <a:latin typeface="Georgia"/>
                <a:cs typeface="Georgia"/>
              </a:rPr>
              <a:t>-Journal of the American Medical Association 303(13): 1259-1265.</a:t>
            </a:r>
            <a:r>
              <a:rPr lang="nl-NL" sz="1000" dirty="0">
                <a:solidFill>
                  <a:srgbClr val="000000"/>
                </a:solidFill>
                <a:latin typeface="Georgia"/>
                <a:cs typeface="Georgia"/>
              </a:rPr>
              <a:t> </a:t>
            </a:r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39529" y="5841999"/>
            <a:ext cx="1240118" cy="342970"/>
          </a:xfrm>
          <a:prstGeom prst="rect">
            <a:avLst/>
          </a:prstGeom>
        </p:spPr>
      </p:pic>
      <p:grpSp>
        <p:nvGrpSpPr>
          <p:cNvPr id="3" name="Grouper 2"/>
          <p:cNvGrpSpPr/>
          <p:nvPr/>
        </p:nvGrpSpPr>
        <p:grpSpPr>
          <a:xfrm>
            <a:off x="128494" y="343657"/>
            <a:ext cx="9015506" cy="821410"/>
            <a:chOff x="128494" y="1210235"/>
            <a:chExt cx="9015506" cy="821410"/>
          </a:xfrm>
        </p:grpSpPr>
        <p:cxnSp>
          <p:nvCxnSpPr>
            <p:cNvPr id="13" name="Connecteur droit 12"/>
            <p:cNvCxnSpPr/>
            <p:nvPr/>
          </p:nvCxnSpPr>
          <p:spPr>
            <a:xfrm>
              <a:off x="2211294" y="1410442"/>
              <a:ext cx="6932706" cy="0"/>
            </a:xfrm>
            <a:prstGeom prst="line">
              <a:avLst/>
            </a:prstGeom>
            <a:ln w="3175" cmpd="sng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pic>
          <p:nvPicPr>
            <p:cNvPr id="10" name="Image 9" descr="LOGO ESJ.png"/>
            <p:cNvPicPr>
              <a:picLocks noChangeAspect="1"/>
            </p:cNvPicPr>
            <p:nvPr/>
          </p:nvPicPr>
          <p:blipFill>
            <a:blip r:embed="rId3">
              <a:alphaModFix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8494" y="1210235"/>
              <a:ext cx="2202330" cy="82141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8674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ESJ_PPT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ESJ_PPT.potx</Template>
  <TotalTime>3222</TotalTime>
  <Words>331</Words>
  <Application>Microsoft Macintosh PowerPoint</Application>
  <PresentationFormat>On-screen Show (4:3)</PresentationFormat>
  <Paragraphs>25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ESJ_PPT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Task Force Meeting</dc:title>
  <dc:creator>Maryem-Fama Ismael Aguirre</dc:creator>
  <cp:lastModifiedBy>Manon Dijkerman</cp:lastModifiedBy>
  <cp:revision>58</cp:revision>
  <cp:lastPrinted>2015-11-08T10:17:41Z</cp:lastPrinted>
  <dcterms:created xsi:type="dcterms:W3CDTF">2015-11-08T09:47:16Z</dcterms:created>
  <dcterms:modified xsi:type="dcterms:W3CDTF">2017-11-30T12:57:21Z</dcterms:modified>
</cp:coreProperties>
</file>